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tiff" ContentType="image/tiff"/>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customXml/itemProps4.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9.xml" ContentType="application/vnd.openxmlformats-officedocument.presentationml.notesSlide+xml"/>
  <Override PartName="/ppt/notesSlides/notesSlide10.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11.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12.xml" ContentType="application/vnd.openxmlformats-officedocument.presentationml.notesSlide+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notesSlides/notesSlide13.xml" ContentType="application/vnd.openxmlformats-officedocument.presentationml.notesSlide+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notesSlides/notesSlide14.xml" ContentType="application/vnd.openxmlformats-officedocument.presentationml.notesSlide+xml"/>
  <Override PartName="/ppt/notesSlides/notesSlide1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2" r:id="rId5"/>
  </p:sldMasterIdLst>
  <p:notesMasterIdLst>
    <p:notesMasterId r:id="rId44"/>
  </p:notesMasterIdLst>
  <p:sldIdLst>
    <p:sldId id="256" r:id="rId6"/>
    <p:sldId id="363" r:id="rId7"/>
    <p:sldId id="281" r:id="rId8"/>
    <p:sldId id="365" r:id="rId9"/>
    <p:sldId id="364" r:id="rId10"/>
    <p:sldId id="367" r:id="rId11"/>
    <p:sldId id="266" r:id="rId12"/>
    <p:sldId id="257" r:id="rId13"/>
    <p:sldId id="258" r:id="rId14"/>
    <p:sldId id="259" r:id="rId15"/>
    <p:sldId id="260" r:id="rId16"/>
    <p:sldId id="261" r:id="rId17"/>
    <p:sldId id="366" r:id="rId18"/>
    <p:sldId id="285" r:id="rId19"/>
    <p:sldId id="262" r:id="rId20"/>
    <p:sldId id="268" r:id="rId21"/>
    <p:sldId id="265" r:id="rId22"/>
    <p:sldId id="269" r:id="rId23"/>
    <p:sldId id="270" r:id="rId24"/>
    <p:sldId id="271" r:id="rId25"/>
    <p:sldId id="273" r:id="rId26"/>
    <p:sldId id="272" r:id="rId27"/>
    <p:sldId id="278" r:id="rId28"/>
    <p:sldId id="279" r:id="rId29"/>
    <p:sldId id="280" r:id="rId30"/>
    <p:sldId id="275" r:id="rId31"/>
    <p:sldId id="276" r:id="rId32"/>
    <p:sldId id="277" r:id="rId33"/>
    <p:sldId id="369" r:id="rId34"/>
    <p:sldId id="370" r:id="rId35"/>
    <p:sldId id="371" r:id="rId36"/>
    <p:sldId id="372" r:id="rId37"/>
    <p:sldId id="373" r:id="rId38"/>
    <p:sldId id="374" r:id="rId39"/>
    <p:sldId id="375" r:id="rId40"/>
    <p:sldId id="267" r:id="rId41"/>
    <p:sldId id="377" r:id="rId42"/>
    <p:sldId id="368" r:id="rId43"/>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A74119E2-914C-4D8B-9031-45AA6E8B06FE}">
          <p14:sldIdLst>
            <p14:sldId id="256"/>
            <p14:sldId id="363"/>
            <p14:sldId id="281"/>
            <p14:sldId id="365"/>
            <p14:sldId id="364"/>
            <p14:sldId id="367"/>
          </p14:sldIdLst>
        </p14:section>
        <p14:section name="Patient Persona" id="{762C6F34-9FD8-436E-AE00-3E3FCA9D19B4}">
          <p14:sldIdLst>
            <p14:sldId id="266"/>
            <p14:sldId id="257"/>
            <p14:sldId id="258"/>
            <p14:sldId id="259"/>
            <p14:sldId id="260"/>
            <p14:sldId id="261"/>
            <p14:sldId id="366"/>
            <p14:sldId id="285"/>
            <p14:sldId id="262"/>
            <p14:sldId id="268"/>
            <p14:sldId id="265"/>
            <p14:sldId id="269"/>
            <p14:sldId id="270"/>
          </p14:sldIdLst>
        </p14:section>
        <p14:section name="CM/SW Persona" id="{BCF3BE3D-C01C-40D9-8ABA-710762DD9F70}">
          <p14:sldIdLst>
            <p14:sldId id="271"/>
            <p14:sldId id="273"/>
            <p14:sldId id="272"/>
          </p14:sldIdLst>
        </p14:section>
        <p14:section name="Provider Persona" id="{BCE40AC3-FC91-42CD-A84B-CF73AF9C8E86}">
          <p14:sldIdLst>
            <p14:sldId id="278"/>
            <p14:sldId id="279"/>
            <p14:sldId id="280"/>
          </p14:sldIdLst>
        </p14:section>
        <p14:section name="Payor Persona" id="{44B65789-830B-4B3E-A03D-E3E9061A9923}">
          <p14:sldIdLst>
            <p14:sldId id="275"/>
            <p14:sldId id="276"/>
            <p14:sldId id="277"/>
            <p14:sldId id="369"/>
            <p14:sldId id="370"/>
            <p14:sldId id="371"/>
            <p14:sldId id="372"/>
            <p14:sldId id="373"/>
            <p14:sldId id="374"/>
            <p14:sldId id="375"/>
            <p14:sldId id="267"/>
            <p14:sldId id="377"/>
            <p14:sldId id="368"/>
          </p14:sldIdLst>
        </p14:section>
      </p14:sectionLst>
    </p:ext>
    <p:ext uri="{EFAFB233-063F-42B5-8137-9DF3F51BA10A}">
      <p15:sldGuideLst xmlns:p15="http://schemas.microsoft.com/office/powerpoint/2012/main"/>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David Hill" initials="DH" lastIdx="4" clrIdx="0">
    <p:extLst>
      <p:ext uri="{19B8F6BF-5375-455C-9EA6-DF929625EA0E}">
        <p15:presenceInfo xmlns:p15="http://schemas.microsoft.com/office/powerpoint/2012/main" userId="David Hill" providerId="None"/>
      </p:ext>
    </p:extLst>
  </p:cmAuthor>
  <p:cmAuthor id="2" name="Rizvi, Siama" initials="RS" lastIdx="3" clrIdx="1">
    <p:extLst>
      <p:ext uri="{19B8F6BF-5375-455C-9EA6-DF929625EA0E}">
        <p15:presenceInfo xmlns:p15="http://schemas.microsoft.com/office/powerpoint/2012/main" userId="S::RIZVI@MITRE.ORG::a30a8b9a-5391-4b15-b2e0-f92c41bca009" providerId="AD"/>
      </p:ext>
    </p:extLst>
  </p:cmAuthor>
  <p:cmAuthor id="3" name="Skopac, Jessica S" initials="SJS" lastIdx="5" clrIdx="2">
    <p:extLst>
      <p:ext uri="{19B8F6BF-5375-455C-9EA6-DF929625EA0E}">
        <p15:presenceInfo xmlns:p15="http://schemas.microsoft.com/office/powerpoint/2012/main" userId="S::JSKOPAC@MITRE.ORG::634fd837-4742-4121-9b4d-8524b41d1858" providerId="AD"/>
      </p:ext>
    </p:extLst>
  </p:cmAuthor>
  <p:cmAuthor id="4" name="Beth Connor" initials="BC" lastIdx="2" clrIdx="3">
    <p:extLst>
      <p:ext uri="{19B8F6BF-5375-455C-9EA6-DF929625EA0E}">
        <p15:presenceInfo xmlns:p15="http://schemas.microsoft.com/office/powerpoint/2012/main" userId="S-1-5-21-4095628063-3556742122-3606576086-140513"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7F1FB"/>
    <a:srgbClr val="CDE3F5"/>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9909" autoAdjust="0"/>
    <p:restoredTop sz="81390" autoAdjust="0"/>
  </p:normalViewPr>
  <p:slideViewPr>
    <p:cSldViewPr snapToGrid="0">
      <p:cViewPr>
        <p:scale>
          <a:sx n="110" d="100"/>
          <a:sy n="110" d="100"/>
        </p:scale>
        <p:origin x="384" y="144"/>
      </p:cViewPr>
      <p:guideLst/>
    </p:cSldViewPr>
  </p:slideViewPr>
  <p:outlineViewPr>
    <p:cViewPr>
      <p:scale>
        <a:sx n="33" d="100"/>
        <a:sy n="33" d="100"/>
      </p:scale>
      <p:origin x="0" y="-3892"/>
    </p:cViewPr>
  </p:outlineViewPr>
  <p:notesTextViewPr>
    <p:cViewPr>
      <p:scale>
        <a:sx n="1" d="1"/>
        <a:sy n="1" d="1"/>
      </p:scale>
      <p:origin x="0" y="0"/>
    </p:cViewPr>
  </p:notesTextViewPr>
  <p:sorterViewPr>
    <p:cViewPr>
      <p:scale>
        <a:sx n="100" d="100"/>
        <a:sy n="100" d="100"/>
      </p:scale>
      <p:origin x="0" y="-192"/>
    </p:cViewPr>
  </p:sorterViewPr>
  <p:notesViewPr>
    <p:cSldViewPr snapToGrid="0">
      <p:cViewPr varScale="1">
        <p:scale>
          <a:sx n="50" d="100"/>
          <a:sy n="50" d="100"/>
        </p:scale>
        <p:origin x="2476" y="52"/>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8.xml"/><Relationship Id="rId18" Type="http://schemas.openxmlformats.org/officeDocument/2006/relationships/slide" Target="slides/slide13.xml"/><Relationship Id="rId26" Type="http://schemas.openxmlformats.org/officeDocument/2006/relationships/slide" Target="slides/slide21.xml"/><Relationship Id="rId39" Type="http://schemas.openxmlformats.org/officeDocument/2006/relationships/slide" Target="slides/slide34.xml"/><Relationship Id="rId21" Type="http://schemas.openxmlformats.org/officeDocument/2006/relationships/slide" Target="slides/slide16.xml"/><Relationship Id="rId34" Type="http://schemas.openxmlformats.org/officeDocument/2006/relationships/slide" Target="slides/slide29.xml"/><Relationship Id="rId42" Type="http://schemas.openxmlformats.org/officeDocument/2006/relationships/slide" Target="slides/slide37.xml"/><Relationship Id="rId47" Type="http://schemas.openxmlformats.org/officeDocument/2006/relationships/viewProps" Target="viewProps.xml"/><Relationship Id="rId7" Type="http://schemas.openxmlformats.org/officeDocument/2006/relationships/slide" Target="slides/slide2.xml"/><Relationship Id="rId2" Type="http://schemas.openxmlformats.org/officeDocument/2006/relationships/customXml" Target="../customXml/item2.xml"/><Relationship Id="rId16" Type="http://schemas.openxmlformats.org/officeDocument/2006/relationships/slide" Target="slides/slide11.xml"/><Relationship Id="rId29" Type="http://schemas.openxmlformats.org/officeDocument/2006/relationships/slide" Target="slides/slide24.xml"/><Relationship Id="rId11" Type="http://schemas.openxmlformats.org/officeDocument/2006/relationships/slide" Target="slides/slide6.xml"/><Relationship Id="rId24" Type="http://schemas.openxmlformats.org/officeDocument/2006/relationships/slide" Target="slides/slide19.xml"/><Relationship Id="rId32" Type="http://schemas.openxmlformats.org/officeDocument/2006/relationships/slide" Target="slides/slide27.xml"/><Relationship Id="rId37" Type="http://schemas.openxmlformats.org/officeDocument/2006/relationships/slide" Target="slides/slide32.xml"/><Relationship Id="rId40" Type="http://schemas.openxmlformats.org/officeDocument/2006/relationships/slide" Target="slides/slide35.xml"/><Relationship Id="rId45" Type="http://schemas.openxmlformats.org/officeDocument/2006/relationships/commentAuthors" Target="commentAuthors.xml"/><Relationship Id="rId5" Type="http://schemas.openxmlformats.org/officeDocument/2006/relationships/slideMaster" Target="slideMasters/slideMaster1.xml"/><Relationship Id="rId15" Type="http://schemas.openxmlformats.org/officeDocument/2006/relationships/slide" Target="slides/slide10.xml"/><Relationship Id="rId23" Type="http://schemas.openxmlformats.org/officeDocument/2006/relationships/slide" Target="slides/slide18.xml"/><Relationship Id="rId28" Type="http://schemas.openxmlformats.org/officeDocument/2006/relationships/slide" Target="slides/slide23.xml"/><Relationship Id="rId36" Type="http://schemas.openxmlformats.org/officeDocument/2006/relationships/slide" Target="slides/slide31.xml"/><Relationship Id="rId49" Type="http://schemas.openxmlformats.org/officeDocument/2006/relationships/tableStyles" Target="tableStyles.xml"/><Relationship Id="rId10" Type="http://schemas.openxmlformats.org/officeDocument/2006/relationships/slide" Target="slides/slide5.xml"/><Relationship Id="rId19" Type="http://schemas.openxmlformats.org/officeDocument/2006/relationships/slide" Target="slides/slide14.xml"/><Relationship Id="rId31" Type="http://schemas.openxmlformats.org/officeDocument/2006/relationships/slide" Target="slides/slide26.xml"/><Relationship Id="rId44" Type="http://schemas.openxmlformats.org/officeDocument/2006/relationships/notesMaster" Target="notesMasters/notesMaster1.xml"/><Relationship Id="rId4" Type="http://schemas.openxmlformats.org/officeDocument/2006/relationships/customXml" Target="../customXml/item4.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slide" Target="slides/slide17.xml"/><Relationship Id="rId27" Type="http://schemas.openxmlformats.org/officeDocument/2006/relationships/slide" Target="slides/slide22.xml"/><Relationship Id="rId30" Type="http://schemas.openxmlformats.org/officeDocument/2006/relationships/slide" Target="slides/slide25.xml"/><Relationship Id="rId35" Type="http://schemas.openxmlformats.org/officeDocument/2006/relationships/slide" Target="slides/slide30.xml"/><Relationship Id="rId43" Type="http://schemas.openxmlformats.org/officeDocument/2006/relationships/slide" Target="slides/slide38.xml"/><Relationship Id="rId48" Type="http://schemas.openxmlformats.org/officeDocument/2006/relationships/theme" Target="theme/theme1.xml"/><Relationship Id="rId8" Type="http://schemas.openxmlformats.org/officeDocument/2006/relationships/slide" Target="slides/slide3.xml"/><Relationship Id="rId3" Type="http://schemas.openxmlformats.org/officeDocument/2006/relationships/customXml" Target="../customXml/item3.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slide" Target="slides/slide20.xml"/><Relationship Id="rId33" Type="http://schemas.openxmlformats.org/officeDocument/2006/relationships/slide" Target="slides/slide28.xml"/><Relationship Id="rId38" Type="http://schemas.openxmlformats.org/officeDocument/2006/relationships/slide" Target="slides/slide33.xml"/><Relationship Id="rId46" Type="http://schemas.openxmlformats.org/officeDocument/2006/relationships/presProps" Target="presProps.xml"/><Relationship Id="rId20" Type="http://schemas.openxmlformats.org/officeDocument/2006/relationships/slide" Target="slides/slide15.xml"/><Relationship Id="rId41" Type="http://schemas.openxmlformats.org/officeDocument/2006/relationships/slide" Target="slides/slide36.xml"/><Relationship Id="rId1" Type="http://schemas.openxmlformats.org/officeDocument/2006/relationships/customXml" Target="../customXml/item1.xml"/><Relationship Id="rId6" Type="http://schemas.openxmlformats.org/officeDocument/2006/relationships/slide" Target="slides/slide1.xml"/></Relationships>
</file>

<file path=ppt/diagrams/colors1.xml><?xml version="1.0" encoding="utf-8"?>
<dgm:colorsDef xmlns:dgm="http://schemas.openxmlformats.org/drawingml/2006/diagram" xmlns:a="http://schemas.openxmlformats.org/drawingml/2006/main" uniqueId="urn:microsoft.com/office/officeart/2005/8/colors/accent0_1">
  <dgm:title val=""/>
  <dgm:desc val=""/>
  <dgm:catLst>
    <dgm:cat type="mainScheme" pri="10100"/>
  </dgm:catLst>
  <dgm:styleLbl name="node0">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dk1">
        <a:shade val="80000"/>
      </a:schemeClr>
    </dgm:linClrLst>
    <dgm:effectClrLst/>
    <dgm:txLinClrLst/>
    <dgm:txFillClrLst/>
    <dgm:txEffectClrLst/>
  </dgm:styleLbl>
  <dgm:styleLbl name="node2">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dk1">
        <a:shade val="80000"/>
      </a:schemeClr>
    </dgm:linClrLst>
    <dgm:effectClrLst/>
    <dgm:txLinClrLst/>
    <dgm:txFillClrLst meth="repeat">
      <a:schemeClr val="dk1"/>
    </dgm:txFillClrLst>
    <dgm:txEffectClrLst/>
  </dgm:styleLbl>
  <dgm:styleLbl name="fg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align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bg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fg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bg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sibTrans1D1">
    <dgm:fillClrLst meth="repeat">
      <a:schemeClr val="dk1"/>
    </dgm:fillClrLst>
    <dgm:linClrLst meth="repeat">
      <a:schemeClr val="dk1"/>
    </dgm:linClrLst>
    <dgm:effectClrLst/>
    <dgm:txLinClrLst/>
    <dgm:txFillClrLst meth="repeat">
      <a:schemeClr val="tx1"/>
    </dgm:txFillClrLst>
    <dgm:txEffectClrLst/>
  </dgm:styleLbl>
  <dgm:styleLbl name="callout">
    <dgm:fillClrLst meth="repeat">
      <a:schemeClr val="dk1"/>
    </dgm:fillClrLst>
    <dgm:linClrLst meth="repeat">
      <a:schemeClr val="dk1"/>
    </dgm:linClrLst>
    <dgm:effectClrLst/>
    <dgm:txLinClrLst/>
    <dgm:txFillClrLst meth="repeat">
      <a:schemeClr val="tx1"/>
    </dgm:txFillClrLst>
    <dgm:txEffectClrLst/>
  </dgm:styleLbl>
  <dgm:styleLbl name="asst0">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dk1">
        <a:shade val="80000"/>
      </a:schemeClr>
    </dgm:linClrLst>
    <dgm:effectClrLst/>
    <dgm:txLinClrLst/>
    <dgm:txFillClrLst meth="repeat">
      <a:schemeClr val="dk1"/>
    </dgm:txFillClrLst>
    <dgm:txEffectClrLst/>
  </dgm:styleLbl>
  <dgm:styleLbl name="parChTrans2D1">
    <dgm:fillClrLst meth="repeat">
      <a:schemeClr val="dk1">
        <a:tint val="60000"/>
      </a:schemeClr>
    </dgm:fillClrLst>
    <dgm:linClrLst meth="repeat">
      <a:schemeClr val="dk1">
        <a:tint val="60000"/>
      </a:schemeClr>
    </dgm:linClrLst>
    <dgm:effectClrLst/>
    <dgm:txLinClrLst/>
    <dgm:txFillClrLst/>
    <dgm:txEffectClrLst/>
  </dgm:styleLbl>
  <dgm:styleLbl name="parChTrans2D2">
    <dgm:fillClrLst meth="repeat">
      <a:schemeClr val="dk1"/>
    </dgm:fillClrLst>
    <dgm:linClrLst meth="repeat">
      <a:schemeClr val="dk1"/>
    </dgm:linClrLst>
    <dgm:effectClrLst/>
    <dgm:txLinClrLst/>
    <dgm:txFillClrLst/>
    <dgm:txEffectClrLst/>
  </dgm:styleLbl>
  <dgm:styleLbl name="parChTrans2D3">
    <dgm:fillClrLst meth="repeat">
      <a:schemeClr val="dk1"/>
    </dgm:fillClrLst>
    <dgm:linClrLst meth="repeat">
      <a:schemeClr val="dk1"/>
    </dgm:linClrLst>
    <dgm:effectClrLst/>
    <dgm:txLinClrLst/>
    <dgm:txFillClrLst/>
    <dgm:txEffectClrLst/>
  </dgm:styleLbl>
  <dgm:styleLbl name="parChTrans2D4">
    <dgm:fillClrLst meth="repeat">
      <a:schemeClr val="dk1"/>
    </dgm:fillClrLst>
    <dgm:linClrLst meth="repeat">
      <a:schemeClr val="dk1"/>
    </dgm:linClrLst>
    <dgm:effectClrLst/>
    <dgm:txLinClrLst/>
    <dgm:txFillClrLst meth="repeat">
      <a:schemeClr val="lt1"/>
    </dgm:txFillClrLst>
    <dgm:txEffectClrLst/>
  </dgm:styleLbl>
  <dgm:styleLbl name="parChTrans1D1">
    <dgm:fillClrLst meth="repeat">
      <a:schemeClr val="dk1"/>
    </dgm:fillClrLst>
    <dgm:linClrLst meth="repeat">
      <a:schemeClr val="dk1">
        <a:shade val="60000"/>
      </a:schemeClr>
    </dgm:linClrLst>
    <dgm:effectClrLst/>
    <dgm:txLinClrLst/>
    <dgm:txFillClrLst meth="repeat">
      <a:schemeClr val="tx1"/>
    </dgm:txFillClrLst>
    <dgm:txEffectClrLst/>
  </dgm:styleLbl>
  <dgm:styleLbl name="parChTrans1D2">
    <dgm:fillClrLst meth="repeat">
      <a:schemeClr val="dk1"/>
    </dgm:fillClrLst>
    <dgm:linClrLst meth="repeat">
      <a:schemeClr val="dk1">
        <a:shade val="60000"/>
      </a:schemeClr>
    </dgm:linClrLst>
    <dgm:effectClrLst/>
    <dgm:txLinClrLst/>
    <dgm:txFillClrLst meth="repeat">
      <a:schemeClr val="tx1"/>
    </dgm:txFillClrLst>
    <dgm:txEffectClrLst/>
  </dgm:styleLbl>
  <dgm:styleLbl name="parChTrans1D3">
    <dgm:fillClrLst meth="repeat">
      <a:schemeClr val="dk1"/>
    </dgm:fillClrLst>
    <dgm:linClrLst meth="repeat">
      <a:schemeClr val="dk1">
        <a:shade val="80000"/>
      </a:schemeClr>
    </dgm:linClrLst>
    <dgm:effectClrLst/>
    <dgm:txLinClrLst/>
    <dgm:txFillClrLst meth="repeat">
      <a:schemeClr val="tx1"/>
    </dgm:txFillClrLst>
    <dgm:txEffectClrLst/>
  </dgm:styleLbl>
  <dgm:styleLbl name="parChTrans1D4">
    <dgm:fillClrLst meth="repeat">
      <a:schemeClr val="dk1"/>
    </dgm:fillClrLst>
    <dgm:linClrLst meth="repeat">
      <a:schemeClr val="dk1">
        <a:shade val="80000"/>
      </a:schemeClr>
    </dgm:linClrLst>
    <dgm:effectClrLst/>
    <dgm:txLinClrLst/>
    <dgm:txFillClrLst meth="repeat">
      <a:schemeClr val="tx1"/>
    </dgm:txFillClrLst>
    <dgm:txEffectClrLst/>
  </dgm:styleLbl>
  <dgm:styleLbl name="f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conF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align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trAlignAcc1">
    <dgm:fillClrLst meth="repeat">
      <a:schemeClr val="dk1">
        <a:alpha val="40000"/>
        <a:tint val="40000"/>
      </a:schemeClr>
    </dgm:fillClrLst>
    <dgm:linClrLst meth="repeat">
      <a:schemeClr val="dk1"/>
    </dgm:linClrLst>
    <dgm:effectClrLst/>
    <dgm:txLinClrLst/>
    <dgm:txFillClrLst meth="repeat">
      <a:schemeClr val="dk1"/>
    </dgm:txFillClrLst>
    <dgm:txEffectClrLst/>
  </dgm:styleLbl>
  <dgm:styleLbl name="b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solidFgAcc1">
    <dgm:fillClrLst meth="repeat">
      <a:schemeClr val="lt1"/>
    </dgm:fillClrLst>
    <dgm:linClrLst meth="repeat">
      <a:schemeClr val="dk1"/>
    </dgm:linClrLst>
    <dgm:effectClrLst/>
    <dgm:txLinClrLst/>
    <dgm:txFillClrLst meth="repeat">
      <a:schemeClr val="dk1"/>
    </dgm:txFillClrLst>
    <dgm:txEffectClrLst/>
  </dgm:styleLbl>
  <dgm:styleLbl name="solidAlignAcc1">
    <dgm:fillClrLst meth="repeat">
      <a:schemeClr val="lt1"/>
    </dgm:fillClrLst>
    <dgm:linClrLst meth="repeat">
      <a:schemeClr val="dk1"/>
    </dgm:linClrLst>
    <dgm:effectClrLst/>
    <dgm:txLinClrLst/>
    <dgm:txFillClrLst meth="repeat">
      <a:schemeClr val="dk1"/>
    </dgm:txFillClrLst>
    <dgm:txEffectClrLst/>
  </dgm:styleLbl>
  <dgm:styleLbl name="solidBgAcc1">
    <dgm:fillClrLst meth="repeat">
      <a:schemeClr val="lt1"/>
    </dgm:fillClrLst>
    <dgm:linClrLst meth="repeat">
      <a:schemeClr val="dk1"/>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fgAcc0">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2">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3">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4">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bgShp">
    <dgm:fillClrLst meth="repeat">
      <a:schemeClr val="dk1">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dk1">
        <a:shade val="80000"/>
      </a:schemeClr>
    </dgm:fillClrLst>
    <dgm:linClrLst meth="repeat">
      <a:schemeClr val="dk1"/>
    </dgm:linClrLst>
    <dgm:effectClrLst/>
    <dgm:txLinClrLst/>
    <dgm:txFillClrLst meth="repeat">
      <a:schemeClr val="lt1"/>
    </dgm:txFillClrLst>
    <dgm:txEffectClrLst/>
  </dgm:styleLbl>
  <dgm:styleLbl name="trBgShp">
    <dgm:fillClrLst meth="repeat">
      <a:schemeClr val="dk1">
        <a:tint val="50000"/>
        <a:alpha val="40000"/>
      </a:schemeClr>
    </dgm:fillClrLst>
    <dgm:linClrLst meth="repeat">
      <a:schemeClr val="dk1"/>
    </dgm:linClrLst>
    <dgm:effectClrLst/>
    <dgm:txLinClrLst/>
    <dgm:txFillClrLst meth="repeat">
      <a:schemeClr val="lt1"/>
    </dgm:txFillClrLst>
    <dgm:txEffectClrLst/>
  </dgm:styleLbl>
  <dgm:styleLbl name="fgShp">
    <dgm:fillClrLst meth="repeat">
      <a:schemeClr val="dk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0_1">
  <dgm:title val=""/>
  <dgm:desc val=""/>
  <dgm:catLst>
    <dgm:cat type="mainScheme" pri="10100"/>
  </dgm:catLst>
  <dgm:styleLbl name="node0">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dk1">
        <a:shade val="80000"/>
      </a:schemeClr>
    </dgm:linClrLst>
    <dgm:effectClrLst/>
    <dgm:txLinClrLst/>
    <dgm:txFillClrLst/>
    <dgm:txEffectClrLst/>
  </dgm:styleLbl>
  <dgm:styleLbl name="node2">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dk1">
        <a:shade val="80000"/>
      </a:schemeClr>
    </dgm:linClrLst>
    <dgm:effectClrLst/>
    <dgm:txLinClrLst/>
    <dgm:txFillClrLst meth="repeat">
      <a:schemeClr val="dk1"/>
    </dgm:txFillClrLst>
    <dgm:txEffectClrLst/>
  </dgm:styleLbl>
  <dgm:styleLbl name="fg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align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bg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fg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bg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sibTrans1D1">
    <dgm:fillClrLst meth="repeat">
      <a:schemeClr val="dk1"/>
    </dgm:fillClrLst>
    <dgm:linClrLst meth="repeat">
      <a:schemeClr val="dk1"/>
    </dgm:linClrLst>
    <dgm:effectClrLst/>
    <dgm:txLinClrLst/>
    <dgm:txFillClrLst meth="repeat">
      <a:schemeClr val="tx1"/>
    </dgm:txFillClrLst>
    <dgm:txEffectClrLst/>
  </dgm:styleLbl>
  <dgm:styleLbl name="callout">
    <dgm:fillClrLst meth="repeat">
      <a:schemeClr val="dk1"/>
    </dgm:fillClrLst>
    <dgm:linClrLst meth="repeat">
      <a:schemeClr val="dk1"/>
    </dgm:linClrLst>
    <dgm:effectClrLst/>
    <dgm:txLinClrLst/>
    <dgm:txFillClrLst meth="repeat">
      <a:schemeClr val="tx1"/>
    </dgm:txFillClrLst>
    <dgm:txEffectClrLst/>
  </dgm:styleLbl>
  <dgm:styleLbl name="asst0">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dk1">
        <a:shade val="80000"/>
      </a:schemeClr>
    </dgm:linClrLst>
    <dgm:effectClrLst/>
    <dgm:txLinClrLst/>
    <dgm:txFillClrLst meth="repeat">
      <a:schemeClr val="dk1"/>
    </dgm:txFillClrLst>
    <dgm:txEffectClrLst/>
  </dgm:styleLbl>
  <dgm:styleLbl name="parChTrans2D1">
    <dgm:fillClrLst meth="repeat">
      <a:schemeClr val="dk1">
        <a:tint val="60000"/>
      </a:schemeClr>
    </dgm:fillClrLst>
    <dgm:linClrLst meth="repeat">
      <a:schemeClr val="dk1">
        <a:tint val="60000"/>
      </a:schemeClr>
    </dgm:linClrLst>
    <dgm:effectClrLst/>
    <dgm:txLinClrLst/>
    <dgm:txFillClrLst/>
    <dgm:txEffectClrLst/>
  </dgm:styleLbl>
  <dgm:styleLbl name="parChTrans2D2">
    <dgm:fillClrLst meth="repeat">
      <a:schemeClr val="dk1"/>
    </dgm:fillClrLst>
    <dgm:linClrLst meth="repeat">
      <a:schemeClr val="dk1"/>
    </dgm:linClrLst>
    <dgm:effectClrLst/>
    <dgm:txLinClrLst/>
    <dgm:txFillClrLst/>
    <dgm:txEffectClrLst/>
  </dgm:styleLbl>
  <dgm:styleLbl name="parChTrans2D3">
    <dgm:fillClrLst meth="repeat">
      <a:schemeClr val="dk1"/>
    </dgm:fillClrLst>
    <dgm:linClrLst meth="repeat">
      <a:schemeClr val="dk1"/>
    </dgm:linClrLst>
    <dgm:effectClrLst/>
    <dgm:txLinClrLst/>
    <dgm:txFillClrLst/>
    <dgm:txEffectClrLst/>
  </dgm:styleLbl>
  <dgm:styleLbl name="parChTrans2D4">
    <dgm:fillClrLst meth="repeat">
      <a:schemeClr val="dk1"/>
    </dgm:fillClrLst>
    <dgm:linClrLst meth="repeat">
      <a:schemeClr val="dk1"/>
    </dgm:linClrLst>
    <dgm:effectClrLst/>
    <dgm:txLinClrLst/>
    <dgm:txFillClrLst meth="repeat">
      <a:schemeClr val="lt1"/>
    </dgm:txFillClrLst>
    <dgm:txEffectClrLst/>
  </dgm:styleLbl>
  <dgm:styleLbl name="parChTrans1D1">
    <dgm:fillClrLst meth="repeat">
      <a:schemeClr val="dk1"/>
    </dgm:fillClrLst>
    <dgm:linClrLst meth="repeat">
      <a:schemeClr val="dk1">
        <a:shade val="60000"/>
      </a:schemeClr>
    </dgm:linClrLst>
    <dgm:effectClrLst/>
    <dgm:txLinClrLst/>
    <dgm:txFillClrLst meth="repeat">
      <a:schemeClr val="tx1"/>
    </dgm:txFillClrLst>
    <dgm:txEffectClrLst/>
  </dgm:styleLbl>
  <dgm:styleLbl name="parChTrans1D2">
    <dgm:fillClrLst meth="repeat">
      <a:schemeClr val="dk1"/>
    </dgm:fillClrLst>
    <dgm:linClrLst meth="repeat">
      <a:schemeClr val="dk1">
        <a:shade val="60000"/>
      </a:schemeClr>
    </dgm:linClrLst>
    <dgm:effectClrLst/>
    <dgm:txLinClrLst/>
    <dgm:txFillClrLst meth="repeat">
      <a:schemeClr val="tx1"/>
    </dgm:txFillClrLst>
    <dgm:txEffectClrLst/>
  </dgm:styleLbl>
  <dgm:styleLbl name="parChTrans1D3">
    <dgm:fillClrLst meth="repeat">
      <a:schemeClr val="dk1"/>
    </dgm:fillClrLst>
    <dgm:linClrLst meth="repeat">
      <a:schemeClr val="dk1">
        <a:shade val="80000"/>
      </a:schemeClr>
    </dgm:linClrLst>
    <dgm:effectClrLst/>
    <dgm:txLinClrLst/>
    <dgm:txFillClrLst meth="repeat">
      <a:schemeClr val="tx1"/>
    </dgm:txFillClrLst>
    <dgm:txEffectClrLst/>
  </dgm:styleLbl>
  <dgm:styleLbl name="parChTrans1D4">
    <dgm:fillClrLst meth="repeat">
      <a:schemeClr val="dk1"/>
    </dgm:fillClrLst>
    <dgm:linClrLst meth="repeat">
      <a:schemeClr val="dk1">
        <a:shade val="80000"/>
      </a:schemeClr>
    </dgm:linClrLst>
    <dgm:effectClrLst/>
    <dgm:txLinClrLst/>
    <dgm:txFillClrLst meth="repeat">
      <a:schemeClr val="tx1"/>
    </dgm:txFillClrLst>
    <dgm:txEffectClrLst/>
  </dgm:styleLbl>
  <dgm:styleLbl name="f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conF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align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trAlignAcc1">
    <dgm:fillClrLst meth="repeat">
      <a:schemeClr val="dk1">
        <a:alpha val="40000"/>
        <a:tint val="40000"/>
      </a:schemeClr>
    </dgm:fillClrLst>
    <dgm:linClrLst meth="repeat">
      <a:schemeClr val="dk1"/>
    </dgm:linClrLst>
    <dgm:effectClrLst/>
    <dgm:txLinClrLst/>
    <dgm:txFillClrLst meth="repeat">
      <a:schemeClr val="dk1"/>
    </dgm:txFillClrLst>
    <dgm:txEffectClrLst/>
  </dgm:styleLbl>
  <dgm:styleLbl name="b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solidFgAcc1">
    <dgm:fillClrLst meth="repeat">
      <a:schemeClr val="lt1"/>
    </dgm:fillClrLst>
    <dgm:linClrLst meth="repeat">
      <a:schemeClr val="dk1"/>
    </dgm:linClrLst>
    <dgm:effectClrLst/>
    <dgm:txLinClrLst/>
    <dgm:txFillClrLst meth="repeat">
      <a:schemeClr val="dk1"/>
    </dgm:txFillClrLst>
    <dgm:txEffectClrLst/>
  </dgm:styleLbl>
  <dgm:styleLbl name="solidAlignAcc1">
    <dgm:fillClrLst meth="repeat">
      <a:schemeClr val="lt1"/>
    </dgm:fillClrLst>
    <dgm:linClrLst meth="repeat">
      <a:schemeClr val="dk1"/>
    </dgm:linClrLst>
    <dgm:effectClrLst/>
    <dgm:txLinClrLst/>
    <dgm:txFillClrLst meth="repeat">
      <a:schemeClr val="dk1"/>
    </dgm:txFillClrLst>
    <dgm:txEffectClrLst/>
  </dgm:styleLbl>
  <dgm:styleLbl name="solidBgAcc1">
    <dgm:fillClrLst meth="repeat">
      <a:schemeClr val="lt1"/>
    </dgm:fillClrLst>
    <dgm:linClrLst meth="repeat">
      <a:schemeClr val="dk1"/>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fgAcc0">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2">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3">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4">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bgShp">
    <dgm:fillClrLst meth="repeat">
      <a:schemeClr val="dk1">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dk1">
        <a:shade val="80000"/>
      </a:schemeClr>
    </dgm:fillClrLst>
    <dgm:linClrLst meth="repeat">
      <a:schemeClr val="dk1"/>
    </dgm:linClrLst>
    <dgm:effectClrLst/>
    <dgm:txLinClrLst/>
    <dgm:txFillClrLst meth="repeat">
      <a:schemeClr val="lt1"/>
    </dgm:txFillClrLst>
    <dgm:txEffectClrLst/>
  </dgm:styleLbl>
  <dgm:styleLbl name="trBgShp">
    <dgm:fillClrLst meth="repeat">
      <a:schemeClr val="dk1">
        <a:tint val="50000"/>
        <a:alpha val="40000"/>
      </a:schemeClr>
    </dgm:fillClrLst>
    <dgm:linClrLst meth="repeat">
      <a:schemeClr val="dk1"/>
    </dgm:linClrLst>
    <dgm:effectClrLst/>
    <dgm:txLinClrLst/>
    <dgm:txFillClrLst meth="repeat">
      <a:schemeClr val="lt1"/>
    </dgm:txFillClrLst>
    <dgm:txEffectClrLst/>
  </dgm:styleLbl>
  <dgm:styleLbl name="fgShp">
    <dgm:fillClrLst meth="repeat">
      <a:schemeClr val="dk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0_1">
  <dgm:title val=""/>
  <dgm:desc val=""/>
  <dgm:catLst>
    <dgm:cat type="mainScheme" pri="10100"/>
  </dgm:catLst>
  <dgm:styleLbl name="node0">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dk1">
        <a:shade val="80000"/>
      </a:schemeClr>
    </dgm:linClrLst>
    <dgm:effectClrLst/>
    <dgm:txLinClrLst/>
    <dgm:txFillClrLst/>
    <dgm:txEffectClrLst/>
  </dgm:styleLbl>
  <dgm:styleLbl name="node2">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dk1">
        <a:shade val="80000"/>
      </a:schemeClr>
    </dgm:linClrLst>
    <dgm:effectClrLst/>
    <dgm:txLinClrLst/>
    <dgm:txFillClrLst meth="repeat">
      <a:schemeClr val="dk1"/>
    </dgm:txFillClrLst>
    <dgm:txEffectClrLst/>
  </dgm:styleLbl>
  <dgm:styleLbl name="fg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align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bg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fg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bg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sibTrans1D1">
    <dgm:fillClrLst meth="repeat">
      <a:schemeClr val="dk1"/>
    </dgm:fillClrLst>
    <dgm:linClrLst meth="repeat">
      <a:schemeClr val="dk1"/>
    </dgm:linClrLst>
    <dgm:effectClrLst/>
    <dgm:txLinClrLst/>
    <dgm:txFillClrLst meth="repeat">
      <a:schemeClr val="tx1"/>
    </dgm:txFillClrLst>
    <dgm:txEffectClrLst/>
  </dgm:styleLbl>
  <dgm:styleLbl name="callout">
    <dgm:fillClrLst meth="repeat">
      <a:schemeClr val="dk1"/>
    </dgm:fillClrLst>
    <dgm:linClrLst meth="repeat">
      <a:schemeClr val="dk1"/>
    </dgm:linClrLst>
    <dgm:effectClrLst/>
    <dgm:txLinClrLst/>
    <dgm:txFillClrLst meth="repeat">
      <a:schemeClr val="tx1"/>
    </dgm:txFillClrLst>
    <dgm:txEffectClrLst/>
  </dgm:styleLbl>
  <dgm:styleLbl name="asst0">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dk1">
        <a:shade val="80000"/>
      </a:schemeClr>
    </dgm:linClrLst>
    <dgm:effectClrLst/>
    <dgm:txLinClrLst/>
    <dgm:txFillClrLst meth="repeat">
      <a:schemeClr val="dk1"/>
    </dgm:txFillClrLst>
    <dgm:txEffectClrLst/>
  </dgm:styleLbl>
  <dgm:styleLbl name="parChTrans2D1">
    <dgm:fillClrLst meth="repeat">
      <a:schemeClr val="dk1">
        <a:tint val="60000"/>
      </a:schemeClr>
    </dgm:fillClrLst>
    <dgm:linClrLst meth="repeat">
      <a:schemeClr val="dk1">
        <a:tint val="60000"/>
      </a:schemeClr>
    </dgm:linClrLst>
    <dgm:effectClrLst/>
    <dgm:txLinClrLst/>
    <dgm:txFillClrLst/>
    <dgm:txEffectClrLst/>
  </dgm:styleLbl>
  <dgm:styleLbl name="parChTrans2D2">
    <dgm:fillClrLst meth="repeat">
      <a:schemeClr val="dk1"/>
    </dgm:fillClrLst>
    <dgm:linClrLst meth="repeat">
      <a:schemeClr val="dk1"/>
    </dgm:linClrLst>
    <dgm:effectClrLst/>
    <dgm:txLinClrLst/>
    <dgm:txFillClrLst/>
    <dgm:txEffectClrLst/>
  </dgm:styleLbl>
  <dgm:styleLbl name="parChTrans2D3">
    <dgm:fillClrLst meth="repeat">
      <a:schemeClr val="dk1"/>
    </dgm:fillClrLst>
    <dgm:linClrLst meth="repeat">
      <a:schemeClr val="dk1"/>
    </dgm:linClrLst>
    <dgm:effectClrLst/>
    <dgm:txLinClrLst/>
    <dgm:txFillClrLst/>
    <dgm:txEffectClrLst/>
  </dgm:styleLbl>
  <dgm:styleLbl name="parChTrans2D4">
    <dgm:fillClrLst meth="repeat">
      <a:schemeClr val="dk1"/>
    </dgm:fillClrLst>
    <dgm:linClrLst meth="repeat">
      <a:schemeClr val="dk1"/>
    </dgm:linClrLst>
    <dgm:effectClrLst/>
    <dgm:txLinClrLst/>
    <dgm:txFillClrLst meth="repeat">
      <a:schemeClr val="lt1"/>
    </dgm:txFillClrLst>
    <dgm:txEffectClrLst/>
  </dgm:styleLbl>
  <dgm:styleLbl name="parChTrans1D1">
    <dgm:fillClrLst meth="repeat">
      <a:schemeClr val="dk1"/>
    </dgm:fillClrLst>
    <dgm:linClrLst meth="repeat">
      <a:schemeClr val="dk1">
        <a:shade val="60000"/>
      </a:schemeClr>
    </dgm:linClrLst>
    <dgm:effectClrLst/>
    <dgm:txLinClrLst/>
    <dgm:txFillClrLst meth="repeat">
      <a:schemeClr val="tx1"/>
    </dgm:txFillClrLst>
    <dgm:txEffectClrLst/>
  </dgm:styleLbl>
  <dgm:styleLbl name="parChTrans1D2">
    <dgm:fillClrLst meth="repeat">
      <a:schemeClr val="dk1"/>
    </dgm:fillClrLst>
    <dgm:linClrLst meth="repeat">
      <a:schemeClr val="dk1">
        <a:shade val="60000"/>
      </a:schemeClr>
    </dgm:linClrLst>
    <dgm:effectClrLst/>
    <dgm:txLinClrLst/>
    <dgm:txFillClrLst meth="repeat">
      <a:schemeClr val="tx1"/>
    </dgm:txFillClrLst>
    <dgm:txEffectClrLst/>
  </dgm:styleLbl>
  <dgm:styleLbl name="parChTrans1D3">
    <dgm:fillClrLst meth="repeat">
      <a:schemeClr val="dk1"/>
    </dgm:fillClrLst>
    <dgm:linClrLst meth="repeat">
      <a:schemeClr val="dk1">
        <a:shade val="80000"/>
      </a:schemeClr>
    </dgm:linClrLst>
    <dgm:effectClrLst/>
    <dgm:txLinClrLst/>
    <dgm:txFillClrLst meth="repeat">
      <a:schemeClr val="tx1"/>
    </dgm:txFillClrLst>
    <dgm:txEffectClrLst/>
  </dgm:styleLbl>
  <dgm:styleLbl name="parChTrans1D4">
    <dgm:fillClrLst meth="repeat">
      <a:schemeClr val="dk1"/>
    </dgm:fillClrLst>
    <dgm:linClrLst meth="repeat">
      <a:schemeClr val="dk1">
        <a:shade val="80000"/>
      </a:schemeClr>
    </dgm:linClrLst>
    <dgm:effectClrLst/>
    <dgm:txLinClrLst/>
    <dgm:txFillClrLst meth="repeat">
      <a:schemeClr val="tx1"/>
    </dgm:txFillClrLst>
    <dgm:txEffectClrLst/>
  </dgm:styleLbl>
  <dgm:styleLbl name="f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conF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align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trAlignAcc1">
    <dgm:fillClrLst meth="repeat">
      <a:schemeClr val="dk1">
        <a:alpha val="40000"/>
        <a:tint val="40000"/>
      </a:schemeClr>
    </dgm:fillClrLst>
    <dgm:linClrLst meth="repeat">
      <a:schemeClr val="dk1"/>
    </dgm:linClrLst>
    <dgm:effectClrLst/>
    <dgm:txLinClrLst/>
    <dgm:txFillClrLst meth="repeat">
      <a:schemeClr val="dk1"/>
    </dgm:txFillClrLst>
    <dgm:txEffectClrLst/>
  </dgm:styleLbl>
  <dgm:styleLbl name="b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solidFgAcc1">
    <dgm:fillClrLst meth="repeat">
      <a:schemeClr val="lt1"/>
    </dgm:fillClrLst>
    <dgm:linClrLst meth="repeat">
      <a:schemeClr val="dk1"/>
    </dgm:linClrLst>
    <dgm:effectClrLst/>
    <dgm:txLinClrLst/>
    <dgm:txFillClrLst meth="repeat">
      <a:schemeClr val="dk1"/>
    </dgm:txFillClrLst>
    <dgm:txEffectClrLst/>
  </dgm:styleLbl>
  <dgm:styleLbl name="solidAlignAcc1">
    <dgm:fillClrLst meth="repeat">
      <a:schemeClr val="lt1"/>
    </dgm:fillClrLst>
    <dgm:linClrLst meth="repeat">
      <a:schemeClr val="dk1"/>
    </dgm:linClrLst>
    <dgm:effectClrLst/>
    <dgm:txLinClrLst/>
    <dgm:txFillClrLst meth="repeat">
      <a:schemeClr val="dk1"/>
    </dgm:txFillClrLst>
    <dgm:txEffectClrLst/>
  </dgm:styleLbl>
  <dgm:styleLbl name="solidBgAcc1">
    <dgm:fillClrLst meth="repeat">
      <a:schemeClr val="lt1"/>
    </dgm:fillClrLst>
    <dgm:linClrLst meth="repeat">
      <a:schemeClr val="dk1"/>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fgAcc0">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2">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3">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4">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bgShp">
    <dgm:fillClrLst meth="repeat">
      <a:schemeClr val="dk1">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dk1">
        <a:shade val="80000"/>
      </a:schemeClr>
    </dgm:fillClrLst>
    <dgm:linClrLst meth="repeat">
      <a:schemeClr val="dk1"/>
    </dgm:linClrLst>
    <dgm:effectClrLst/>
    <dgm:txLinClrLst/>
    <dgm:txFillClrLst meth="repeat">
      <a:schemeClr val="lt1"/>
    </dgm:txFillClrLst>
    <dgm:txEffectClrLst/>
  </dgm:styleLbl>
  <dgm:styleLbl name="trBgShp">
    <dgm:fillClrLst meth="repeat">
      <a:schemeClr val="dk1">
        <a:tint val="50000"/>
        <a:alpha val="40000"/>
      </a:schemeClr>
    </dgm:fillClrLst>
    <dgm:linClrLst meth="repeat">
      <a:schemeClr val="dk1"/>
    </dgm:linClrLst>
    <dgm:effectClrLst/>
    <dgm:txLinClrLst/>
    <dgm:txFillClrLst meth="repeat">
      <a:schemeClr val="lt1"/>
    </dgm:txFillClrLst>
    <dgm:txEffectClrLst/>
  </dgm:styleLbl>
  <dgm:styleLbl name="fgShp">
    <dgm:fillClrLst meth="repeat">
      <a:schemeClr val="dk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0_1">
  <dgm:title val=""/>
  <dgm:desc val=""/>
  <dgm:catLst>
    <dgm:cat type="mainScheme" pri="10100"/>
  </dgm:catLst>
  <dgm:styleLbl name="node0">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dk1">
        <a:shade val="80000"/>
      </a:schemeClr>
    </dgm:linClrLst>
    <dgm:effectClrLst/>
    <dgm:txLinClrLst/>
    <dgm:txFillClrLst/>
    <dgm:txEffectClrLst/>
  </dgm:styleLbl>
  <dgm:styleLbl name="node2">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dk1">
        <a:shade val="80000"/>
      </a:schemeClr>
    </dgm:linClrLst>
    <dgm:effectClrLst/>
    <dgm:txLinClrLst/>
    <dgm:txFillClrLst meth="repeat">
      <a:schemeClr val="dk1"/>
    </dgm:txFillClrLst>
    <dgm:txEffectClrLst/>
  </dgm:styleLbl>
  <dgm:styleLbl name="fg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align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bg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fg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bg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sibTrans1D1">
    <dgm:fillClrLst meth="repeat">
      <a:schemeClr val="dk1"/>
    </dgm:fillClrLst>
    <dgm:linClrLst meth="repeat">
      <a:schemeClr val="dk1"/>
    </dgm:linClrLst>
    <dgm:effectClrLst/>
    <dgm:txLinClrLst/>
    <dgm:txFillClrLst meth="repeat">
      <a:schemeClr val="tx1"/>
    </dgm:txFillClrLst>
    <dgm:txEffectClrLst/>
  </dgm:styleLbl>
  <dgm:styleLbl name="callout">
    <dgm:fillClrLst meth="repeat">
      <a:schemeClr val="dk1"/>
    </dgm:fillClrLst>
    <dgm:linClrLst meth="repeat">
      <a:schemeClr val="dk1"/>
    </dgm:linClrLst>
    <dgm:effectClrLst/>
    <dgm:txLinClrLst/>
    <dgm:txFillClrLst meth="repeat">
      <a:schemeClr val="tx1"/>
    </dgm:txFillClrLst>
    <dgm:txEffectClrLst/>
  </dgm:styleLbl>
  <dgm:styleLbl name="asst0">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dk1">
        <a:shade val="80000"/>
      </a:schemeClr>
    </dgm:linClrLst>
    <dgm:effectClrLst/>
    <dgm:txLinClrLst/>
    <dgm:txFillClrLst meth="repeat">
      <a:schemeClr val="dk1"/>
    </dgm:txFillClrLst>
    <dgm:txEffectClrLst/>
  </dgm:styleLbl>
  <dgm:styleLbl name="parChTrans2D1">
    <dgm:fillClrLst meth="repeat">
      <a:schemeClr val="dk1">
        <a:tint val="60000"/>
      </a:schemeClr>
    </dgm:fillClrLst>
    <dgm:linClrLst meth="repeat">
      <a:schemeClr val="dk1">
        <a:tint val="60000"/>
      </a:schemeClr>
    </dgm:linClrLst>
    <dgm:effectClrLst/>
    <dgm:txLinClrLst/>
    <dgm:txFillClrLst/>
    <dgm:txEffectClrLst/>
  </dgm:styleLbl>
  <dgm:styleLbl name="parChTrans2D2">
    <dgm:fillClrLst meth="repeat">
      <a:schemeClr val="dk1"/>
    </dgm:fillClrLst>
    <dgm:linClrLst meth="repeat">
      <a:schemeClr val="dk1"/>
    </dgm:linClrLst>
    <dgm:effectClrLst/>
    <dgm:txLinClrLst/>
    <dgm:txFillClrLst/>
    <dgm:txEffectClrLst/>
  </dgm:styleLbl>
  <dgm:styleLbl name="parChTrans2D3">
    <dgm:fillClrLst meth="repeat">
      <a:schemeClr val="dk1"/>
    </dgm:fillClrLst>
    <dgm:linClrLst meth="repeat">
      <a:schemeClr val="dk1"/>
    </dgm:linClrLst>
    <dgm:effectClrLst/>
    <dgm:txLinClrLst/>
    <dgm:txFillClrLst/>
    <dgm:txEffectClrLst/>
  </dgm:styleLbl>
  <dgm:styleLbl name="parChTrans2D4">
    <dgm:fillClrLst meth="repeat">
      <a:schemeClr val="dk1"/>
    </dgm:fillClrLst>
    <dgm:linClrLst meth="repeat">
      <a:schemeClr val="dk1"/>
    </dgm:linClrLst>
    <dgm:effectClrLst/>
    <dgm:txLinClrLst/>
    <dgm:txFillClrLst meth="repeat">
      <a:schemeClr val="lt1"/>
    </dgm:txFillClrLst>
    <dgm:txEffectClrLst/>
  </dgm:styleLbl>
  <dgm:styleLbl name="parChTrans1D1">
    <dgm:fillClrLst meth="repeat">
      <a:schemeClr val="dk1"/>
    </dgm:fillClrLst>
    <dgm:linClrLst meth="repeat">
      <a:schemeClr val="dk1">
        <a:shade val="60000"/>
      </a:schemeClr>
    </dgm:linClrLst>
    <dgm:effectClrLst/>
    <dgm:txLinClrLst/>
    <dgm:txFillClrLst meth="repeat">
      <a:schemeClr val="tx1"/>
    </dgm:txFillClrLst>
    <dgm:txEffectClrLst/>
  </dgm:styleLbl>
  <dgm:styleLbl name="parChTrans1D2">
    <dgm:fillClrLst meth="repeat">
      <a:schemeClr val="dk1"/>
    </dgm:fillClrLst>
    <dgm:linClrLst meth="repeat">
      <a:schemeClr val="dk1">
        <a:shade val="60000"/>
      </a:schemeClr>
    </dgm:linClrLst>
    <dgm:effectClrLst/>
    <dgm:txLinClrLst/>
    <dgm:txFillClrLst meth="repeat">
      <a:schemeClr val="tx1"/>
    </dgm:txFillClrLst>
    <dgm:txEffectClrLst/>
  </dgm:styleLbl>
  <dgm:styleLbl name="parChTrans1D3">
    <dgm:fillClrLst meth="repeat">
      <a:schemeClr val="dk1"/>
    </dgm:fillClrLst>
    <dgm:linClrLst meth="repeat">
      <a:schemeClr val="dk1">
        <a:shade val="80000"/>
      </a:schemeClr>
    </dgm:linClrLst>
    <dgm:effectClrLst/>
    <dgm:txLinClrLst/>
    <dgm:txFillClrLst meth="repeat">
      <a:schemeClr val="tx1"/>
    </dgm:txFillClrLst>
    <dgm:txEffectClrLst/>
  </dgm:styleLbl>
  <dgm:styleLbl name="parChTrans1D4">
    <dgm:fillClrLst meth="repeat">
      <a:schemeClr val="dk1"/>
    </dgm:fillClrLst>
    <dgm:linClrLst meth="repeat">
      <a:schemeClr val="dk1">
        <a:shade val="80000"/>
      </a:schemeClr>
    </dgm:linClrLst>
    <dgm:effectClrLst/>
    <dgm:txLinClrLst/>
    <dgm:txFillClrLst meth="repeat">
      <a:schemeClr val="tx1"/>
    </dgm:txFillClrLst>
    <dgm:txEffectClrLst/>
  </dgm:styleLbl>
  <dgm:styleLbl name="f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conF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align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trAlignAcc1">
    <dgm:fillClrLst meth="repeat">
      <a:schemeClr val="dk1">
        <a:alpha val="40000"/>
        <a:tint val="40000"/>
      </a:schemeClr>
    </dgm:fillClrLst>
    <dgm:linClrLst meth="repeat">
      <a:schemeClr val="dk1"/>
    </dgm:linClrLst>
    <dgm:effectClrLst/>
    <dgm:txLinClrLst/>
    <dgm:txFillClrLst meth="repeat">
      <a:schemeClr val="dk1"/>
    </dgm:txFillClrLst>
    <dgm:txEffectClrLst/>
  </dgm:styleLbl>
  <dgm:styleLbl name="b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solidFgAcc1">
    <dgm:fillClrLst meth="repeat">
      <a:schemeClr val="lt1"/>
    </dgm:fillClrLst>
    <dgm:linClrLst meth="repeat">
      <a:schemeClr val="dk1"/>
    </dgm:linClrLst>
    <dgm:effectClrLst/>
    <dgm:txLinClrLst/>
    <dgm:txFillClrLst meth="repeat">
      <a:schemeClr val="dk1"/>
    </dgm:txFillClrLst>
    <dgm:txEffectClrLst/>
  </dgm:styleLbl>
  <dgm:styleLbl name="solidAlignAcc1">
    <dgm:fillClrLst meth="repeat">
      <a:schemeClr val="lt1"/>
    </dgm:fillClrLst>
    <dgm:linClrLst meth="repeat">
      <a:schemeClr val="dk1"/>
    </dgm:linClrLst>
    <dgm:effectClrLst/>
    <dgm:txLinClrLst/>
    <dgm:txFillClrLst meth="repeat">
      <a:schemeClr val="dk1"/>
    </dgm:txFillClrLst>
    <dgm:txEffectClrLst/>
  </dgm:styleLbl>
  <dgm:styleLbl name="solidBgAcc1">
    <dgm:fillClrLst meth="repeat">
      <a:schemeClr val="lt1"/>
    </dgm:fillClrLst>
    <dgm:linClrLst meth="repeat">
      <a:schemeClr val="dk1"/>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fgAcc0">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2">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3">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4">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bgShp">
    <dgm:fillClrLst meth="repeat">
      <a:schemeClr val="dk1">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dk1">
        <a:shade val="80000"/>
      </a:schemeClr>
    </dgm:fillClrLst>
    <dgm:linClrLst meth="repeat">
      <a:schemeClr val="dk1"/>
    </dgm:linClrLst>
    <dgm:effectClrLst/>
    <dgm:txLinClrLst/>
    <dgm:txFillClrLst meth="repeat">
      <a:schemeClr val="lt1"/>
    </dgm:txFillClrLst>
    <dgm:txEffectClrLst/>
  </dgm:styleLbl>
  <dgm:styleLbl name="trBgShp">
    <dgm:fillClrLst meth="repeat">
      <a:schemeClr val="dk1">
        <a:tint val="50000"/>
        <a:alpha val="40000"/>
      </a:schemeClr>
    </dgm:fillClrLst>
    <dgm:linClrLst meth="repeat">
      <a:schemeClr val="dk1"/>
    </dgm:linClrLst>
    <dgm:effectClrLst/>
    <dgm:txLinClrLst/>
    <dgm:txFillClrLst meth="repeat">
      <a:schemeClr val="lt1"/>
    </dgm:txFillClrLst>
    <dgm:txEffectClrLst/>
  </dgm:styleLbl>
  <dgm:styleLbl name="fgShp">
    <dgm:fillClrLst meth="repeat">
      <a:schemeClr val="dk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accent0_1">
  <dgm:title val=""/>
  <dgm:desc val=""/>
  <dgm:catLst>
    <dgm:cat type="mainScheme" pri="10100"/>
  </dgm:catLst>
  <dgm:styleLbl name="node0">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dk1">
        <a:shade val="80000"/>
      </a:schemeClr>
    </dgm:linClrLst>
    <dgm:effectClrLst/>
    <dgm:txLinClrLst/>
    <dgm:txFillClrLst/>
    <dgm:txEffectClrLst/>
  </dgm:styleLbl>
  <dgm:styleLbl name="node2">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dk1">
        <a:shade val="80000"/>
      </a:schemeClr>
    </dgm:linClrLst>
    <dgm:effectClrLst/>
    <dgm:txLinClrLst/>
    <dgm:txFillClrLst meth="repeat">
      <a:schemeClr val="dk1"/>
    </dgm:txFillClrLst>
    <dgm:txEffectClrLst/>
  </dgm:styleLbl>
  <dgm:styleLbl name="fg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align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bg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fg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bg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sibTrans1D1">
    <dgm:fillClrLst meth="repeat">
      <a:schemeClr val="dk1"/>
    </dgm:fillClrLst>
    <dgm:linClrLst meth="repeat">
      <a:schemeClr val="dk1"/>
    </dgm:linClrLst>
    <dgm:effectClrLst/>
    <dgm:txLinClrLst/>
    <dgm:txFillClrLst meth="repeat">
      <a:schemeClr val="tx1"/>
    </dgm:txFillClrLst>
    <dgm:txEffectClrLst/>
  </dgm:styleLbl>
  <dgm:styleLbl name="callout">
    <dgm:fillClrLst meth="repeat">
      <a:schemeClr val="dk1"/>
    </dgm:fillClrLst>
    <dgm:linClrLst meth="repeat">
      <a:schemeClr val="dk1"/>
    </dgm:linClrLst>
    <dgm:effectClrLst/>
    <dgm:txLinClrLst/>
    <dgm:txFillClrLst meth="repeat">
      <a:schemeClr val="tx1"/>
    </dgm:txFillClrLst>
    <dgm:txEffectClrLst/>
  </dgm:styleLbl>
  <dgm:styleLbl name="asst0">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dk1">
        <a:shade val="80000"/>
      </a:schemeClr>
    </dgm:linClrLst>
    <dgm:effectClrLst/>
    <dgm:txLinClrLst/>
    <dgm:txFillClrLst meth="repeat">
      <a:schemeClr val="dk1"/>
    </dgm:txFillClrLst>
    <dgm:txEffectClrLst/>
  </dgm:styleLbl>
  <dgm:styleLbl name="parChTrans2D1">
    <dgm:fillClrLst meth="repeat">
      <a:schemeClr val="dk1">
        <a:tint val="60000"/>
      </a:schemeClr>
    </dgm:fillClrLst>
    <dgm:linClrLst meth="repeat">
      <a:schemeClr val="dk1">
        <a:tint val="60000"/>
      </a:schemeClr>
    </dgm:linClrLst>
    <dgm:effectClrLst/>
    <dgm:txLinClrLst/>
    <dgm:txFillClrLst/>
    <dgm:txEffectClrLst/>
  </dgm:styleLbl>
  <dgm:styleLbl name="parChTrans2D2">
    <dgm:fillClrLst meth="repeat">
      <a:schemeClr val="dk1"/>
    </dgm:fillClrLst>
    <dgm:linClrLst meth="repeat">
      <a:schemeClr val="dk1"/>
    </dgm:linClrLst>
    <dgm:effectClrLst/>
    <dgm:txLinClrLst/>
    <dgm:txFillClrLst/>
    <dgm:txEffectClrLst/>
  </dgm:styleLbl>
  <dgm:styleLbl name="parChTrans2D3">
    <dgm:fillClrLst meth="repeat">
      <a:schemeClr val="dk1"/>
    </dgm:fillClrLst>
    <dgm:linClrLst meth="repeat">
      <a:schemeClr val="dk1"/>
    </dgm:linClrLst>
    <dgm:effectClrLst/>
    <dgm:txLinClrLst/>
    <dgm:txFillClrLst/>
    <dgm:txEffectClrLst/>
  </dgm:styleLbl>
  <dgm:styleLbl name="parChTrans2D4">
    <dgm:fillClrLst meth="repeat">
      <a:schemeClr val="dk1"/>
    </dgm:fillClrLst>
    <dgm:linClrLst meth="repeat">
      <a:schemeClr val="dk1"/>
    </dgm:linClrLst>
    <dgm:effectClrLst/>
    <dgm:txLinClrLst/>
    <dgm:txFillClrLst meth="repeat">
      <a:schemeClr val="lt1"/>
    </dgm:txFillClrLst>
    <dgm:txEffectClrLst/>
  </dgm:styleLbl>
  <dgm:styleLbl name="parChTrans1D1">
    <dgm:fillClrLst meth="repeat">
      <a:schemeClr val="dk1"/>
    </dgm:fillClrLst>
    <dgm:linClrLst meth="repeat">
      <a:schemeClr val="dk1">
        <a:shade val="60000"/>
      </a:schemeClr>
    </dgm:linClrLst>
    <dgm:effectClrLst/>
    <dgm:txLinClrLst/>
    <dgm:txFillClrLst meth="repeat">
      <a:schemeClr val="tx1"/>
    </dgm:txFillClrLst>
    <dgm:txEffectClrLst/>
  </dgm:styleLbl>
  <dgm:styleLbl name="parChTrans1D2">
    <dgm:fillClrLst meth="repeat">
      <a:schemeClr val="dk1"/>
    </dgm:fillClrLst>
    <dgm:linClrLst meth="repeat">
      <a:schemeClr val="dk1">
        <a:shade val="60000"/>
      </a:schemeClr>
    </dgm:linClrLst>
    <dgm:effectClrLst/>
    <dgm:txLinClrLst/>
    <dgm:txFillClrLst meth="repeat">
      <a:schemeClr val="tx1"/>
    </dgm:txFillClrLst>
    <dgm:txEffectClrLst/>
  </dgm:styleLbl>
  <dgm:styleLbl name="parChTrans1D3">
    <dgm:fillClrLst meth="repeat">
      <a:schemeClr val="dk1"/>
    </dgm:fillClrLst>
    <dgm:linClrLst meth="repeat">
      <a:schemeClr val="dk1">
        <a:shade val="80000"/>
      </a:schemeClr>
    </dgm:linClrLst>
    <dgm:effectClrLst/>
    <dgm:txLinClrLst/>
    <dgm:txFillClrLst meth="repeat">
      <a:schemeClr val="tx1"/>
    </dgm:txFillClrLst>
    <dgm:txEffectClrLst/>
  </dgm:styleLbl>
  <dgm:styleLbl name="parChTrans1D4">
    <dgm:fillClrLst meth="repeat">
      <a:schemeClr val="dk1"/>
    </dgm:fillClrLst>
    <dgm:linClrLst meth="repeat">
      <a:schemeClr val="dk1">
        <a:shade val="80000"/>
      </a:schemeClr>
    </dgm:linClrLst>
    <dgm:effectClrLst/>
    <dgm:txLinClrLst/>
    <dgm:txFillClrLst meth="repeat">
      <a:schemeClr val="tx1"/>
    </dgm:txFillClrLst>
    <dgm:txEffectClrLst/>
  </dgm:styleLbl>
  <dgm:styleLbl name="f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conF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align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trAlignAcc1">
    <dgm:fillClrLst meth="repeat">
      <a:schemeClr val="dk1">
        <a:alpha val="40000"/>
        <a:tint val="40000"/>
      </a:schemeClr>
    </dgm:fillClrLst>
    <dgm:linClrLst meth="repeat">
      <a:schemeClr val="dk1"/>
    </dgm:linClrLst>
    <dgm:effectClrLst/>
    <dgm:txLinClrLst/>
    <dgm:txFillClrLst meth="repeat">
      <a:schemeClr val="dk1"/>
    </dgm:txFillClrLst>
    <dgm:txEffectClrLst/>
  </dgm:styleLbl>
  <dgm:styleLbl name="b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solidFgAcc1">
    <dgm:fillClrLst meth="repeat">
      <a:schemeClr val="lt1"/>
    </dgm:fillClrLst>
    <dgm:linClrLst meth="repeat">
      <a:schemeClr val="dk1"/>
    </dgm:linClrLst>
    <dgm:effectClrLst/>
    <dgm:txLinClrLst/>
    <dgm:txFillClrLst meth="repeat">
      <a:schemeClr val="dk1"/>
    </dgm:txFillClrLst>
    <dgm:txEffectClrLst/>
  </dgm:styleLbl>
  <dgm:styleLbl name="solidAlignAcc1">
    <dgm:fillClrLst meth="repeat">
      <a:schemeClr val="lt1"/>
    </dgm:fillClrLst>
    <dgm:linClrLst meth="repeat">
      <a:schemeClr val="dk1"/>
    </dgm:linClrLst>
    <dgm:effectClrLst/>
    <dgm:txLinClrLst/>
    <dgm:txFillClrLst meth="repeat">
      <a:schemeClr val="dk1"/>
    </dgm:txFillClrLst>
    <dgm:txEffectClrLst/>
  </dgm:styleLbl>
  <dgm:styleLbl name="solidBgAcc1">
    <dgm:fillClrLst meth="repeat">
      <a:schemeClr val="lt1"/>
    </dgm:fillClrLst>
    <dgm:linClrLst meth="repeat">
      <a:schemeClr val="dk1"/>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fgAcc0">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2">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3">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4">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bgShp">
    <dgm:fillClrLst meth="repeat">
      <a:schemeClr val="dk1">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dk1">
        <a:shade val="80000"/>
      </a:schemeClr>
    </dgm:fillClrLst>
    <dgm:linClrLst meth="repeat">
      <a:schemeClr val="dk1"/>
    </dgm:linClrLst>
    <dgm:effectClrLst/>
    <dgm:txLinClrLst/>
    <dgm:txFillClrLst meth="repeat">
      <a:schemeClr val="lt1"/>
    </dgm:txFillClrLst>
    <dgm:txEffectClrLst/>
  </dgm:styleLbl>
  <dgm:styleLbl name="trBgShp">
    <dgm:fillClrLst meth="repeat">
      <a:schemeClr val="dk1">
        <a:tint val="50000"/>
        <a:alpha val="40000"/>
      </a:schemeClr>
    </dgm:fillClrLst>
    <dgm:linClrLst meth="repeat">
      <a:schemeClr val="dk1"/>
    </dgm:linClrLst>
    <dgm:effectClrLst/>
    <dgm:txLinClrLst/>
    <dgm:txFillClrLst meth="repeat">
      <a:schemeClr val="lt1"/>
    </dgm:txFillClrLst>
    <dgm:txEffectClrLst/>
  </dgm:styleLbl>
  <dgm:styleLbl name="fgShp">
    <dgm:fillClrLst meth="repeat">
      <a:schemeClr val="dk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439B15D0-EFB0-4705-8084-B706DCC2A44C}" type="doc">
      <dgm:prSet loTypeId="urn:microsoft.com/office/officeart/2005/8/layout/matrix1" loCatId="matrix" qsTypeId="urn:microsoft.com/office/officeart/2005/8/quickstyle/simple1" qsCatId="simple" csTypeId="urn:microsoft.com/office/officeart/2005/8/colors/accent0_1" csCatId="mainScheme" phldr="1"/>
      <dgm:spPr/>
      <dgm:t>
        <a:bodyPr/>
        <a:lstStyle/>
        <a:p>
          <a:endParaRPr lang="en-US"/>
        </a:p>
      </dgm:t>
    </dgm:pt>
    <dgm:pt modelId="{6412D220-34B3-45FB-A1E9-A5BAC20B6275}">
      <dgm:prSet phldrT="[Text]"/>
      <dgm:spPr/>
      <dgm:t>
        <a:bodyPr/>
        <a:lstStyle/>
        <a:p>
          <a:r>
            <a:rPr lang="en-US" dirty="0"/>
            <a:t>Concerns</a:t>
          </a:r>
        </a:p>
      </dgm:t>
      <dgm:extLst>
        <a:ext uri="{E40237B7-FDA0-4F09-8148-C483321AD2D9}">
          <dgm14:cNvPr xmlns:dgm14="http://schemas.microsoft.com/office/drawing/2010/diagram" id="0" name="" descr="Ms. Smith has multiple concerns about her advanced directives"/>
        </a:ext>
      </dgm:extLst>
    </dgm:pt>
    <dgm:pt modelId="{A7BF7606-37DF-4252-BE62-4DFCBCB8CCDE}" type="parTrans" cxnId="{6E33BBFB-0123-4656-8B7F-E5790019B470}">
      <dgm:prSet/>
      <dgm:spPr/>
      <dgm:t>
        <a:bodyPr/>
        <a:lstStyle/>
        <a:p>
          <a:endParaRPr lang="en-US"/>
        </a:p>
      </dgm:t>
    </dgm:pt>
    <dgm:pt modelId="{9865AD98-423A-43C7-BD7B-3517EF4E69AB}" type="sibTrans" cxnId="{6E33BBFB-0123-4656-8B7F-E5790019B470}">
      <dgm:prSet/>
      <dgm:spPr/>
      <dgm:t>
        <a:bodyPr/>
        <a:lstStyle/>
        <a:p>
          <a:endParaRPr lang="en-US"/>
        </a:p>
      </dgm:t>
    </dgm:pt>
    <dgm:pt modelId="{E5D2C50B-3727-4505-B286-55080F92CFDD}">
      <dgm:prSet phldrT="[Text]"/>
      <dgm:spPr/>
      <dgm:t>
        <a:bodyPr/>
        <a:lstStyle/>
        <a:p>
          <a:endParaRPr lang="en-US" dirty="0"/>
        </a:p>
      </dgm:t>
    </dgm:pt>
    <dgm:pt modelId="{6D6B9FE4-96D5-4CBB-947B-0F4DA17FA542}" type="parTrans" cxnId="{9700DF1F-4BAF-4531-AD79-05B28CB8E7A7}">
      <dgm:prSet/>
      <dgm:spPr/>
      <dgm:t>
        <a:bodyPr/>
        <a:lstStyle/>
        <a:p>
          <a:endParaRPr lang="en-US"/>
        </a:p>
      </dgm:t>
    </dgm:pt>
    <dgm:pt modelId="{62A10BCC-9BEC-4BC1-AD73-CBB9DCF88BAF}" type="sibTrans" cxnId="{9700DF1F-4BAF-4531-AD79-05B28CB8E7A7}">
      <dgm:prSet/>
      <dgm:spPr/>
      <dgm:t>
        <a:bodyPr/>
        <a:lstStyle/>
        <a:p>
          <a:endParaRPr lang="en-US"/>
        </a:p>
      </dgm:t>
    </dgm:pt>
    <dgm:pt modelId="{C986A375-F5C2-448C-ADA7-1649FCEF2A96}">
      <dgm:prSet/>
      <dgm:spPr/>
      <dgm:t>
        <a:bodyPr/>
        <a:lstStyle/>
        <a:p>
          <a:r>
            <a:rPr lang="en-US" dirty="0"/>
            <a:t>Will I be able to walk independently with a cane again</a:t>
          </a:r>
          <a:r>
            <a:rPr lang="en-US" dirty="0">
              <a:solidFill>
                <a:schemeClr val="tx1"/>
              </a:solidFill>
            </a:rPr>
            <a:t>?</a:t>
          </a:r>
          <a:r>
            <a:rPr lang="en-US" dirty="0"/>
            <a:t> </a:t>
          </a:r>
        </a:p>
      </dgm:t>
    </dgm:pt>
    <dgm:pt modelId="{B9D89ABC-384C-484B-B5BF-C7BA7011E393}" type="parTrans" cxnId="{54CBB36D-120F-4512-BDF5-80A9E12CD339}">
      <dgm:prSet/>
      <dgm:spPr/>
      <dgm:t>
        <a:bodyPr/>
        <a:lstStyle/>
        <a:p>
          <a:endParaRPr lang="en-US"/>
        </a:p>
      </dgm:t>
    </dgm:pt>
    <dgm:pt modelId="{701571D6-A43D-4DBD-84BB-A4DD47DD768B}" type="sibTrans" cxnId="{54CBB36D-120F-4512-BDF5-80A9E12CD339}">
      <dgm:prSet/>
      <dgm:spPr/>
      <dgm:t>
        <a:bodyPr/>
        <a:lstStyle/>
        <a:p>
          <a:endParaRPr lang="en-US"/>
        </a:p>
      </dgm:t>
    </dgm:pt>
    <dgm:pt modelId="{93F62B90-18AA-49B9-8D9A-7194CF55A33C}">
      <dgm:prSet/>
      <dgm:spPr/>
      <dgm:t>
        <a:bodyPr/>
        <a:lstStyle/>
        <a:p>
          <a:r>
            <a:rPr lang="en-US" dirty="0">
              <a:solidFill>
                <a:schemeClr val="tx1"/>
              </a:solidFill>
            </a:rPr>
            <a:t>What will my quality of life be? (Will I be independent in ADLs?)</a:t>
          </a:r>
        </a:p>
      </dgm:t>
    </dgm:pt>
    <dgm:pt modelId="{48547848-84B1-4383-9BC6-8F67CE780DA0}" type="parTrans" cxnId="{F37336CF-02F9-4B50-A452-29580A3D76C1}">
      <dgm:prSet/>
      <dgm:spPr/>
      <dgm:t>
        <a:bodyPr/>
        <a:lstStyle/>
        <a:p>
          <a:endParaRPr lang="en-US"/>
        </a:p>
      </dgm:t>
    </dgm:pt>
    <dgm:pt modelId="{9A4E5B5F-8E90-49AF-9E83-8EF25C7E46EC}" type="sibTrans" cxnId="{F37336CF-02F9-4B50-A452-29580A3D76C1}">
      <dgm:prSet/>
      <dgm:spPr/>
      <dgm:t>
        <a:bodyPr/>
        <a:lstStyle/>
        <a:p>
          <a:endParaRPr lang="en-US"/>
        </a:p>
      </dgm:t>
    </dgm:pt>
    <dgm:pt modelId="{E5FB6CCB-08E4-4AB4-B1C2-596C973127DF}">
      <dgm:prSet/>
      <dgm:spPr/>
      <dgm:t>
        <a:bodyPr/>
        <a:lstStyle/>
        <a:p>
          <a:r>
            <a:rPr lang="en-US" dirty="0"/>
            <a:t>Will the SNF be able to help me reach </a:t>
          </a:r>
          <a:r>
            <a:rPr lang="en-US" dirty="0">
              <a:solidFill>
                <a:schemeClr val="tx1"/>
              </a:solidFill>
            </a:rPr>
            <a:t>my</a:t>
          </a:r>
          <a:r>
            <a:rPr lang="en-US" dirty="0"/>
            <a:t> functional goals?</a:t>
          </a:r>
        </a:p>
      </dgm:t>
    </dgm:pt>
    <dgm:pt modelId="{971D27A2-B398-4D45-8FAB-1870BD4E5322}" type="parTrans" cxnId="{49FB1BD3-90B2-43C7-B796-A60F253E63DC}">
      <dgm:prSet/>
      <dgm:spPr/>
      <dgm:t>
        <a:bodyPr/>
        <a:lstStyle/>
        <a:p>
          <a:endParaRPr lang="en-US"/>
        </a:p>
      </dgm:t>
    </dgm:pt>
    <dgm:pt modelId="{E386F66C-B0FB-4042-BB83-73306C7D453A}" type="sibTrans" cxnId="{49FB1BD3-90B2-43C7-B796-A60F253E63DC}">
      <dgm:prSet/>
      <dgm:spPr/>
      <dgm:t>
        <a:bodyPr/>
        <a:lstStyle/>
        <a:p>
          <a:endParaRPr lang="en-US"/>
        </a:p>
      </dgm:t>
    </dgm:pt>
    <dgm:pt modelId="{285DAA7E-5882-4C0F-B57A-DE05236A5E73}">
      <dgm:prSet/>
      <dgm:spPr/>
      <dgm:t>
        <a:bodyPr/>
        <a:lstStyle/>
        <a:p>
          <a:r>
            <a:rPr lang="en-US" dirty="0">
              <a:solidFill>
                <a:schemeClr val="tx1"/>
              </a:solidFill>
            </a:rPr>
            <a:t>How will I maintain my health once I am at home?</a:t>
          </a:r>
        </a:p>
      </dgm:t>
    </dgm:pt>
    <dgm:pt modelId="{A7AFB509-1364-4A0A-9545-288319B54732}" type="parTrans" cxnId="{A174E662-E191-4E97-A8DD-E04CAB6E4A06}">
      <dgm:prSet/>
      <dgm:spPr/>
      <dgm:t>
        <a:bodyPr/>
        <a:lstStyle/>
        <a:p>
          <a:endParaRPr lang="en-US"/>
        </a:p>
      </dgm:t>
    </dgm:pt>
    <dgm:pt modelId="{0233B4C1-F2EA-4B9B-96C7-A9C5BB8A7CAB}" type="sibTrans" cxnId="{A174E662-E191-4E97-A8DD-E04CAB6E4A06}">
      <dgm:prSet/>
      <dgm:spPr/>
      <dgm:t>
        <a:bodyPr/>
        <a:lstStyle/>
        <a:p>
          <a:endParaRPr lang="en-US"/>
        </a:p>
      </dgm:t>
    </dgm:pt>
    <dgm:pt modelId="{49B800B0-B6F8-414F-93DA-7C6DF5DFC742}" type="pres">
      <dgm:prSet presAssocID="{439B15D0-EFB0-4705-8084-B706DCC2A44C}" presName="diagram" presStyleCnt="0">
        <dgm:presLayoutVars>
          <dgm:chMax val="1"/>
          <dgm:dir/>
          <dgm:animLvl val="ctr"/>
          <dgm:resizeHandles val="exact"/>
        </dgm:presLayoutVars>
      </dgm:prSet>
      <dgm:spPr/>
    </dgm:pt>
    <dgm:pt modelId="{C56132F8-4778-45C5-8F68-D0346F97D580}" type="pres">
      <dgm:prSet presAssocID="{439B15D0-EFB0-4705-8084-B706DCC2A44C}" presName="matrix" presStyleCnt="0"/>
      <dgm:spPr/>
    </dgm:pt>
    <dgm:pt modelId="{1D3BD08B-9F73-4967-B6CC-953DA48F001D}" type="pres">
      <dgm:prSet presAssocID="{439B15D0-EFB0-4705-8084-B706DCC2A44C}" presName="tile1" presStyleLbl="node1" presStyleIdx="0" presStyleCnt="4" custLinFactNeighborX="6" custLinFactNeighborY="-5414"/>
      <dgm:spPr/>
    </dgm:pt>
    <dgm:pt modelId="{5CB0EFC0-245A-4685-8DF1-C173393338EF}" type="pres">
      <dgm:prSet presAssocID="{439B15D0-EFB0-4705-8084-B706DCC2A44C}" presName="tile1text" presStyleLbl="node1" presStyleIdx="0" presStyleCnt="4">
        <dgm:presLayoutVars>
          <dgm:chMax val="0"/>
          <dgm:chPref val="0"/>
          <dgm:bulletEnabled val="1"/>
        </dgm:presLayoutVars>
      </dgm:prSet>
      <dgm:spPr/>
    </dgm:pt>
    <dgm:pt modelId="{4E0607B3-0939-4B63-BACF-48486BA483FE}" type="pres">
      <dgm:prSet presAssocID="{439B15D0-EFB0-4705-8084-B706DCC2A44C}" presName="tile2" presStyleLbl="node1" presStyleIdx="1" presStyleCnt="4" custLinFactNeighborX="7556" custLinFactNeighborY="-590"/>
      <dgm:spPr/>
    </dgm:pt>
    <dgm:pt modelId="{92345AC2-69CB-4185-9BEF-2417CBB3275F}" type="pres">
      <dgm:prSet presAssocID="{439B15D0-EFB0-4705-8084-B706DCC2A44C}" presName="tile2text" presStyleLbl="node1" presStyleIdx="1" presStyleCnt="4">
        <dgm:presLayoutVars>
          <dgm:chMax val="0"/>
          <dgm:chPref val="0"/>
          <dgm:bulletEnabled val="1"/>
        </dgm:presLayoutVars>
      </dgm:prSet>
      <dgm:spPr/>
    </dgm:pt>
    <dgm:pt modelId="{42EFDF1F-CF12-43EA-9D23-DE70CD4F2D61}" type="pres">
      <dgm:prSet presAssocID="{439B15D0-EFB0-4705-8084-B706DCC2A44C}" presName="tile3" presStyleLbl="node1" presStyleIdx="2" presStyleCnt="4"/>
      <dgm:spPr/>
    </dgm:pt>
    <dgm:pt modelId="{F932F2D5-049C-49AE-9A26-B1A163BA68A4}" type="pres">
      <dgm:prSet presAssocID="{439B15D0-EFB0-4705-8084-B706DCC2A44C}" presName="tile3text" presStyleLbl="node1" presStyleIdx="2" presStyleCnt="4">
        <dgm:presLayoutVars>
          <dgm:chMax val="0"/>
          <dgm:chPref val="0"/>
          <dgm:bulletEnabled val="1"/>
        </dgm:presLayoutVars>
      </dgm:prSet>
      <dgm:spPr/>
    </dgm:pt>
    <dgm:pt modelId="{ECF033EE-B942-4582-B7CC-5526B9D06359}" type="pres">
      <dgm:prSet presAssocID="{439B15D0-EFB0-4705-8084-B706DCC2A44C}" presName="tile4" presStyleLbl="node1" presStyleIdx="3" presStyleCnt="4" custLinFactNeighborY="0"/>
      <dgm:spPr/>
    </dgm:pt>
    <dgm:pt modelId="{621731F6-F960-4B85-B271-72A950A2E7E4}" type="pres">
      <dgm:prSet presAssocID="{439B15D0-EFB0-4705-8084-B706DCC2A44C}" presName="tile4text" presStyleLbl="node1" presStyleIdx="3" presStyleCnt="4">
        <dgm:presLayoutVars>
          <dgm:chMax val="0"/>
          <dgm:chPref val="0"/>
          <dgm:bulletEnabled val="1"/>
        </dgm:presLayoutVars>
      </dgm:prSet>
      <dgm:spPr/>
    </dgm:pt>
    <dgm:pt modelId="{D791B706-B8D9-4F23-BB78-C36591AA637E}" type="pres">
      <dgm:prSet presAssocID="{439B15D0-EFB0-4705-8084-B706DCC2A44C}" presName="centerTile" presStyleLbl="fgShp" presStyleIdx="0" presStyleCnt="1">
        <dgm:presLayoutVars>
          <dgm:chMax val="0"/>
          <dgm:chPref val="0"/>
        </dgm:presLayoutVars>
      </dgm:prSet>
      <dgm:spPr/>
    </dgm:pt>
  </dgm:ptLst>
  <dgm:cxnLst>
    <dgm:cxn modelId="{C4D3A417-5CA7-419B-9EC2-F2BF029C9AED}" type="presOf" srcId="{285DAA7E-5882-4C0F-B57A-DE05236A5E73}" destId="{621731F6-F960-4B85-B271-72A950A2E7E4}" srcOrd="1" destOrd="0" presId="urn:microsoft.com/office/officeart/2005/8/layout/matrix1"/>
    <dgm:cxn modelId="{8D3CBA1E-FA0D-4D34-90FC-2891DA0F6837}" type="presOf" srcId="{285DAA7E-5882-4C0F-B57A-DE05236A5E73}" destId="{ECF033EE-B942-4582-B7CC-5526B9D06359}" srcOrd="0" destOrd="0" presId="urn:microsoft.com/office/officeart/2005/8/layout/matrix1"/>
    <dgm:cxn modelId="{9700DF1F-4BAF-4531-AD79-05B28CB8E7A7}" srcId="{439B15D0-EFB0-4705-8084-B706DCC2A44C}" destId="{E5D2C50B-3727-4505-B286-55080F92CFDD}" srcOrd="1" destOrd="0" parTransId="{6D6B9FE4-96D5-4CBB-947B-0F4DA17FA542}" sibTransId="{62A10BCC-9BEC-4BC1-AD73-CBB9DCF88BAF}"/>
    <dgm:cxn modelId="{6E818931-2886-433A-AA44-8DC58BE6FEA0}" type="presOf" srcId="{439B15D0-EFB0-4705-8084-B706DCC2A44C}" destId="{49B800B0-B6F8-414F-93DA-7C6DF5DFC742}" srcOrd="0" destOrd="0" presId="urn:microsoft.com/office/officeart/2005/8/layout/matrix1"/>
    <dgm:cxn modelId="{66C5FE49-1A44-422B-999B-4AD38EEB972C}" type="presOf" srcId="{C986A375-F5C2-448C-ADA7-1649FCEF2A96}" destId="{5CB0EFC0-245A-4685-8DF1-C173393338EF}" srcOrd="1" destOrd="0" presId="urn:microsoft.com/office/officeart/2005/8/layout/matrix1"/>
    <dgm:cxn modelId="{8DC03C5A-BF31-4F3D-BEBC-4516D70AC2EF}" type="presOf" srcId="{E5FB6CCB-08E4-4AB4-B1C2-596C973127DF}" destId="{42EFDF1F-CF12-43EA-9D23-DE70CD4F2D61}" srcOrd="0" destOrd="0" presId="urn:microsoft.com/office/officeart/2005/8/layout/matrix1"/>
    <dgm:cxn modelId="{A174E662-E191-4E97-A8DD-E04CAB6E4A06}" srcId="{6412D220-34B3-45FB-A1E9-A5BAC20B6275}" destId="{285DAA7E-5882-4C0F-B57A-DE05236A5E73}" srcOrd="3" destOrd="0" parTransId="{A7AFB509-1364-4A0A-9545-288319B54732}" sibTransId="{0233B4C1-F2EA-4B9B-96C7-A9C5BB8A7CAB}"/>
    <dgm:cxn modelId="{54CBB36D-120F-4512-BDF5-80A9E12CD339}" srcId="{6412D220-34B3-45FB-A1E9-A5BAC20B6275}" destId="{C986A375-F5C2-448C-ADA7-1649FCEF2A96}" srcOrd="0" destOrd="0" parTransId="{B9D89ABC-384C-484B-B5BF-C7BA7011E393}" sibTransId="{701571D6-A43D-4DBD-84BB-A4DD47DD768B}"/>
    <dgm:cxn modelId="{AF493D9A-2C08-43B3-A808-980764AA934D}" type="presOf" srcId="{93F62B90-18AA-49B9-8D9A-7194CF55A33C}" destId="{92345AC2-69CB-4185-9BEF-2417CBB3275F}" srcOrd="1" destOrd="0" presId="urn:microsoft.com/office/officeart/2005/8/layout/matrix1"/>
    <dgm:cxn modelId="{822B70A1-0924-4214-94CC-1ECF0090A8AC}" type="presOf" srcId="{93F62B90-18AA-49B9-8D9A-7194CF55A33C}" destId="{4E0607B3-0939-4B63-BACF-48486BA483FE}" srcOrd="0" destOrd="0" presId="urn:microsoft.com/office/officeart/2005/8/layout/matrix1"/>
    <dgm:cxn modelId="{443725CA-DEFF-410D-B148-FDFD2083880C}" type="presOf" srcId="{C986A375-F5C2-448C-ADA7-1649FCEF2A96}" destId="{1D3BD08B-9F73-4967-B6CC-953DA48F001D}" srcOrd="0" destOrd="0" presId="urn:microsoft.com/office/officeart/2005/8/layout/matrix1"/>
    <dgm:cxn modelId="{DC902DCB-E457-4159-97DD-947A5D8D9955}" type="presOf" srcId="{6412D220-34B3-45FB-A1E9-A5BAC20B6275}" destId="{D791B706-B8D9-4F23-BB78-C36591AA637E}" srcOrd="0" destOrd="0" presId="urn:microsoft.com/office/officeart/2005/8/layout/matrix1"/>
    <dgm:cxn modelId="{C48030CE-EA17-4186-BDE8-53793B55BDEB}" type="presOf" srcId="{E5FB6CCB-08E4-4AB4-B1C2-596C973127DF}" destId="{F932F2D5-049C-49AE-9A26-B1A163BA68A4}" srcOrd="1" destOrd="0" presId="urn:microsoft.com/office/officeart/2005/8/layout/matrix1"/>
    <dgm:cxn modelId="{F37336CF-02F9-4B50-A452-29580A3D76C1}" srcId="{6412D220-34B3-45FB-A1E9-A5BAC20B6275}" destId="{93F62B90-18AA-49B9-8D9A-7194CF55A33C}" srcOrd="1" destOrd="0" parTransId="{48547848-84B1-4383-9BC6-8F67CE780DA0}" sibTransId="{9A4E5B5F-8E90-49AF-9E83-8EF25C7E46EC}"/>
    <dgm:cxn modelId="{49FB1BD3-90B2-43C7-B796-A60F253E63DC}" srcId="{6412D220-34B3-45FB-A1E9-A5BAC20B6275}" destId="{E5FB6CCB-08E4-4AB4-B1C2-596C973127DF}" srcOrd="2" destOrd="0" parTransId="{971D27A2-B398-4D45-8FAB-1870BD4E5322}" sibTransId="{E386F66C-B0FB-4042-BB83-73306C7D453A}"/>
    <dgm:cxn modelId="{6E33BBFB-0123-4656-8B7F-E5790019B470}" srcId="{439B15D0-EFB0-4705-8084-B706DCC2A44C}" destId="{6412D220-34B3-45FB-A1E9-A5BAC20B6275}" srcOrd="0" destOrd="0" parTransId="{A7BF7606-37DF-4252-BE62-4DFCBCB8CCDE}" sibTransId="{9865AD98-423A-43C7-BD7B-3517EF4E69AB}"/>
    <dgm:cxn modelId="{7BB9351A-FB7A-493F-B5B1-7E6C84C7E711}" type="presParOf" srcId="{49B800B0-B6F8-414F-93DA-7C6DF5DFC742}" destId="{C56132F8-4778-45C5-8F68-D0346F97D580}" srcOrd="0" destOrd="0" presId="urn:microsoft.com/office/officeart/2005/8/layout/matrix1"/>
    <dgm:cxn modelId="{DB513629-A0EE-4391-93A7-FE4BC528ACD1}" type="presParOf" srcId="{C56132F8-4778-45C5-8F68-D0346F97D580}" destId="{1D3BD08B-9F73-4967-B6CC-953DA48F001D}" srcOrd="0" destOrd="0" presId="urn:microsoft.com/office/officeart/2005/8/layout/matrix1"/>
    <dgm:cxn modelId="{F0C96DD0-9D97-4239-9F16-537C7DCA6DD1}" type="presParOf" srcId="{C56132F8-4778-45C5-8F68-D0346F97D580}" destId="{5CB0EFC0-245A-4685-8DF1-C173393338EF}" srcOrd="1" destOrd="0" presId="urn:microsoft.com/office/officeart/2005/8/layout/matrix1"/>
    <dgm:cxn modelId="{EB1A0FD6-7A5A-460D-AEBB-715ED907B48D}" type="presParOf" srcId="{C56132F8-4778-45C5-8F68-D0346F97D580}" destId="{4E0607B3-0939-4B63-BACF-48486BA483FE}" srcOrd="2" destOrd="0" presId="urn:microsoft.com/office/officeart/2005/8/layout/matrix1"/>
    <dgm:cxn modelId="{E9832145-9FF5-4551-A2BD-E2EE0A0EA226}" type="presParOf" srcId="{C56132F8-4778-45C5-8F68-D0346F97D580}" destId="{92345AC2-69CB-4185-9BEF-2417CBB3275F}" srcOrd="3" destOrd="0" presId="urn:microsoft.com/office/officeart/2005/8/layout/matrix1"/>
    <dgm:cxn modelId="{B63C26C4-D239-4221-8B3F-F7ADF4D1C26B}" type="presParOf" srcId="{C56132F8-4778-45C5-8F68-D0346F97D580}" destId="{42EFDF1F-CF12-43EA-9D23-DE70CD4F2D61}" srcOrd="4" destOrd="0" presId="urn:microsoft.com/office/officeart/2005/8/layout/matrix1"/>
    <dgm:cxn modelId="{9758544A-FF31-4F91-BC43-D7EFE3697A8C}" type="presParOf" srcId="{C56132F8-4778-45C5-8F68-D0346F97D580}" destId="{F932F2D5-049C-49AE-9A26-B1A163BA68A4}" srcOrd="5" destOrd="0" presId="urn:microsoft.com/office/officeart/2005/8/layout/matrix1"/>
    <dgm:cxn modelId="{9D38C606-1067-41B9-AE7C-B4DDD5C7C4B5}" type="presParOf" srcId="{C56132F8-4778-45C5-8F68-D0346F97D580}" destId="{ECF033EE-B942-4582-B7CC-5526B9D06359}" srcOrd="6" destOrd="0" presId="urn:microsoft.com/office/officeart/2005/8/layout/matrix1"/>
    <dgm:cxn modelId="{34AAF25B-6390-4836-A0C2-789AA477F8B0}" type="presParOf" srcId="{C56132F8-4778-45C5-8F68-D0346F97D580}" destId="{621731F6-F960-4B85-B271-72A950A2E7E4}" srcOrd="7" destOrd="0" presId="urn:microsoft.com/office/officeart/2005/8/layout/matrix1"/>
    <dgm:cxn modelId="{2DD4EE65-EBCE-4ED4-A32F-F9122AB941F0}" type="presParOf" srcId="{49B800B0-B6F8-414F-93DA-7C6DF5DFC742}" destId="{D791B706-B8D9-4F23-BB78-C36591AA637E}" srcOrd="1" destOrd="0" presId="urn:microsoft.com/office/officeart/2005/8/layout/matrix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439B15D0-EFB0-4705-8084-B706DCC2A44C}" type="doc">
      <dgm:prSet loTypeId="urn:microsoft.com/office/officeart/2005/8/layout/matrix1" loCatId="matrix" qsTypeId="urn:microsoft.com/office/officeart/2005/8/quickstyle/simple1" qsCatId="simple" csTypeId="urn:microsoft.com/office/officeart/2005/8/colors/accent0_1" csCatId="mainScheme" phldr="1"/>
      <dgm:spPr/>
      <dgm:t>
        <a:bodyPr/>
        <a:lstStyle/>
        <a:p>
          <a:endParaRPr lang="en-US"/>
        </a:p>
      </dgm:t>
    </dgm:pt>
    <dgm:pt modelId="{6412D220-34B3-45FB-A1E9-A5BAC20B6275}">
      <dgm:prSet phldrT="[Text]"/>
      <dgm:spPr/>
      <dgm:t>
        <a:bodyPr/>
        <a:lstStyle/>
        <a:p>
          <a:r>
            <a:rPr lang="en-US" dirty="0"/>
            <a:t>Concerns</a:t>
          </a:r>
        </a:p>
      </dgm:t>
      <dgm:extLst>
        <a:ext uri="{E40237B7-FDA0-4F09-8148-C483321AD2D9}">
          <dgm14:cNvPr xmlns:dgm14="http://schemas.microsoft.com/office/drawing/2010/diagram" id="0" name="" descr="Ms. Smith has multiple concerns about her advanced directives"/>
        </a:ext>
      </dgm:extLst>
    </dgm:pt>
    <dgm:pt modelId="{A7BF7606-37DF-4252-BE62-4DFCBCB8CCDE}" type="parTrans" cxnId="{6E33BBFB-0123-4656-8B7F-E5790019B470}">
      <dgm:prSet/>
      <dgm:spPr/>
      <dgm:t>
        <a:bodyPr/>
        <a:lstStyle/>
        <a:p>
          <a:endParaRPr lang="en-US"/>
        </a:p>
      </dgm:t>
    </dgm:pt>
    <dgm:pt modelId="{9865AD98-423A-43C7-BD7B-3517EF4E69AB}" type="sibTrans" cxnId="{6E33BBFB-0123-4656-8B7F-E5790019B470}">
      <dgm:prSet/>
      <dgm:spPr/>
      <dgm:t>
        <a:bodyPr/>
        <a:lstStyle/>
        <a:p>
          <a:endParaRPr lang="en-US"/>
        </a:p>
      </dgm:t>
    </dgm:pt>
    <dgm:pt modelId="{8AF57543-4512-4656-B6AB-D3A86AAEFB6C}">
      <dgm:prSet phldrT="[Text]"/>
      <dgm:spPr/>
      <dgm:t>
        <a:bodyPr/>
        <a:lstStyle/>
        <a:p>
          <a:r>
            <a:rPr lang="en-US" dirty="0">
              <a:solidFill>
                <a:schemeClr val="tx1"/>
              </a:solidFill>
            </a:rPr>
            <a:t>How can I support Mom if she doesn’t communicate all of her healthcare information to me?</a:t>
          </a:r>
        </a:p>
      </dgm:t>
      <dgm:extLst>
        <a:ext uri="{E40237B7-FDA0-4F09-8148-C483321AD2D9}">
          <dgm14:cNvPr xmlns:dgm14="http://schemas.microsoft.com/office/drawing/2010/diagram" id="0" name="" descr="I wish there was an easy way to access and update my advance directives.&#10;"/>
        </a:ext>
      </dgm:extLst>
    </dgm:pt>
    <dgm:pt modelId="{9250CC75-9037-44F1-9353-790446CB9DC6}" type="parTrans" cxnId="{26DDAEF3-6A57-4317-8A64-28EB9B4F6622}">
      <dgm:prSet/>
      <dgm:spPr/>
      <dgm:t>
        <a:bodyPr/>
        <a:lstStyle/>
        <a:p>
          <a:endParaRPr lang="en-US"/>
        </a:p>
      </dgm:t>
    </dgm:pt>
    <dgm:pt modelId="{322FFF0A-35A4-446D-8270-F4C455D4EFAA}" type="sibTrans" cxnId="{26DDAEF3-6A57-4317-8A64-28EB9B4F6622}">
      <dgm:prSet/>
      <dgm:spPr/>
      <dgm:t>
        <a:bodyPr/>
        <a:lstStyle/>
        <a:p>
          <a:endParaRPr lang="en-US"/>
        </a:p>
      </dgm:t>
    </dgm:pt>
    <dgm:pt modelId="{B5443BBC-F966-400B-A170-4A251ADD9730}">
      <dgm:prSet phldrT="[Text]"/>
      <dgm:spPr/>
      <dgm:t>
        <a:bodyPr/>
        <a:lstStyle/>
        <a:p>
          <a:r>
            <a:rPr lang="en-US" dirty="0"/>
            <a:t>Will the </a:t>
          </a:r>
          <a:r>
            <a:rPr lang="en-US" dirty="0">
              <a:solidFill>
                <a:schemeClr val="tx1"/>
              </a:solidFill>
            </a:rPr>
            <a:t>providers know </a:t>
          </a:r>
          <a:r>
            <a:rPr lang="en-US" dirty="0"/>
            <a:t>to contact and discuss Mom’s condition &amp; progress with me?</a:t>
          </a:r>
        </a:p>
      </dgm:t>
      <dgm:extLst>
        <a:ext uri="{E40237B7-FDA0-4F09-8148-C483321AD2D9}">
          <dgm14:cNvPr xmlns:dgm14="http://schemas.microsoft.com/office/drawing/2010/diagram" id="0" name="" descr="If I am unexpectedly admitted to the hospital, how will they know that I have advance directives and what they are?&#10;"/>
        </a:ext>
      </dgm:extLst>
    </dgm:pt>
    <dgm:pt modelId="{695E93F9-6289-4F55-B842-77AED2A15A63}" type="parTrans" cxnId="{08BB558E-7CEE-43DC-9EDB-C7858B27BDE3}">
      <dgm:prSet/>
      <dgm:spPr/>
      <dgm:t>
        <a:bodyPr/>
        <a:lstStyle/>
        <a:p>
          <a:endParaRPr lang="en-US"/>
        </a:p>
      </dgm:t>
    </dgm:pt>
    <dgm:pt modelId="{2103C691-DF41-442A-90D8-714136C88A0A}" type="sibTrans" cxnId="{08BB558E-7CEE-43DC-9EDB-C7858B27BDE3}">
      <dgm:prSet/>
      <dgm:spPr/>
      <dgm:t>
        <a:bodyPr/>
        <a:lstStyle/>
        <a:p>
          <a:endParaRPr lang="en-US"/>
        </a:p>
      </dgm:t>
    </dgm:pt>
    <dgm:pt modelId="{3A56B165-56A2-4CC3-A830-D0C8EFD47F75}">
      <dgm:prSet phldrT="[Text]"/>
      <dgm:spPr/>
      <dgm:t>
        <a:bodyPr/>
        <a:lstStyle/>
        <a:p>
          <a:r>
            <a:rPr lang="en-US" dirty="0"/>
            <a:t>How will I know if Mom has made any changes to her goals?</a:t>
          </a:r>
        </a:p>
      </dgm:t>
      <dgm:extLst>
        <a:ext uri="{E40237B7-FDA0-4F09-8148-C483321AD2D9}">
          <dgm14:cNvPr xmlns:dgm14="http://schemas.microsoft.com/office/drawing/2010/diagram" id="0" name="" descr="Do I need to provide a copy of my advance directives to all my healthcare providers? &#10;"/>
        </a:ext>
      </dgm:extLst>
    </dgm:pt>
    <dgm:pt modelId="{08CF34B3-A57C-42F9-9062-EF3D5A79F115}" type="parTrans" cxnId="{87F65D2A-AC5A-455E-BB0C-C14279AAD3DD}">
      <dgm:prSet/>
      <dgm:spPr/>
      <dgm:t>
        <a:bodyPr/>
        <a:lstStyle/>
        <a:p>
          <a:endParaRPr lang="en-US"/>
        </a:p>
      </dgm:t>
    </dgm:pt>
    <dgm:pt modelId="{A567390E-B05F-4104-BB2E-F7A13DFF61EE}" type="sibTrans" cxnId="{87F65D2A-AC5A-455E-BB0C-C14279AAD3DD}">
      <dgm:prSet/>
      <dgm:spPr/>
      <dgm:t>
        <a:bodyPr/>
        <a:lstStyle/>
        <a:p>
          <a:endParaRPr lang="en-US"/>
        </a:p>
      </dgm:t>
    </dgm:pt>
    <dgm:pt modelId="{C14DEA9D-4157-41C2-9AED-2E0F3E518EEB}">
      <dgm:prSet phldrT="[Text]"/>
      <dgm:spPr/>
      <dgm:t>
        <a:bodyPr/>
        <a:lstStyle/>
        <a:p>
          <a:r>
            <a:rPr lang="en-US" dirty="0"/>
            <a:t>Will Mom be able to manage her own </a:t>
          </a:r>
          <a:r>
            <a:rPr lang="en-US" dirty="0">
              <a:solidFill>
                <a:schemeClr val="tx1"/>
              </a:solidFill>
            </a:rPr>
            <a:t>healthcare needs (</a:t>
          </a:r>
          <a:r>
            <a:rPr lang="en-US" dirty="0"/>
            <a:t>transportation to appointments) once she leaves the SNF?</a:t>
          </a:r>
        </a:p>
      </dgm:t>
      <dgm:extLst>
        <a:ext uri="{E40237B7-FDA0-4F09-8148-C483321AD2D9}">
          <dgm14:cNvPr xmlns:dgm14="http://schemas.microsoft.com/office/drawing/2010/diagram" id="0" name="" descr="How do I make sure that my children have access to my most current version of advance directives?&#10;"/>
        </a:ext>
      </dgm:extLst>
    </dgm:pt>
    <dgm:pt modelId="{7B9B0097-9AA5-4CFC-A47A-FBF484A6084A}" type="parTrans" cxnId="{08AFD16F-A6A3-4D56-808F-E5D843144F38}">
      <dgm:prSet/>
      <dgm:spPr/>
      <dgm:t>
        <a:bodyPr/>
        <a:lstStyle/>
        <a:p>
          <a:endParaRPr lang="en-US"/>
        </a:p>
      </dgm:t>
    </dgm:pt>
    <dgm:pt modelId="{75F5F545-4E15-46E6-BAE9-9B7F77635AEE}" type="sibTrans" cxnId="{08AFD16F-A6A3-4D56-808F-E5D843144F38}">
      <dgm:prSet/>
      <dgm:spPr/>
      <dgm:t>
        <a:bodyPr/>
        <a:lstStyle/>
        <a:p>
          <a:endParaRPr lang="en-US"/>
        </a:p>
      </dgm:t>
    </dgm:pt>
    <dgm:pt modelId="{49B800B0-B6F8-414F-93DA-7C6DF5DFC742}" type="pres">
      <dgm:prSet presAssocID="{439B15D0-EFB0-4705-8084-B706DCC2A44C}" presName="diagram" presStyleCnt="0">
        <dgm:presLayoutVars>
          <dgm:chMax val="1"/>
          <dgm:dir/>
          <dgm:animLvl val="ctr"/>
          <dgm:resizeHandles val="exact"/>
        </dgm:presLayoutVars>
      </dgm:prSet>
      <dgm:spPr/>
    </dgm:pt>
    <dgm:pt modelId="{C56132F8-4778-45C5-8F68-D0346F97D580}" type="pres">
      <dgm:prSet presAssocID="{439B15D0-EFB0-4705-8084-B706DCC2A44C}" presName="matrix" presStyleCnt="0"/>
      <dgm:spPr/>
    </dgm:pt>
    <dgm:pt modelId="{1D3BD08B-9F73-4967-B6CC-953DA48F001D}" type="pres">
      <dgm:prSet presAssocID="{439B15D0-EFB0-4705-8084-B706DCC2A44C}" presName="tile1" presStyleLbl="node1" presStyleIdx="0" presStyleCnt="4"/>
      <dgm:spPr/>
    </dgm:pt>
    <dgm:pt modelId="{5CB0EFC0-245A-4685-8DF1-C173393338EF}" type="pres">
      <dgm:prSet presAssocID="{439B15D0-EFB0-4705-8084-B706DCC2A44C}" presName="tile1text" presStyleLbl="node1" presStyleIdx="0" presStyleCnt="4">
        <dgm:presLayoutVars>
          <dgm:chMax val="0"/>
          <dgm:chPref val="0"/>
          <dgm:bulletEnabled val="1"/>
        </dgm:presLayoutVars>
      </dgm:prSet>
      <dgm:spPr/>
    </dgm:pt>
    <dgm:pt modelId="{4E0607B3-0939-4B63-BACF-48486BA483FE}" type="pres">
      <dgm:prSet presAssocID="{439B15D0-EFB0-4705-8084-B706DCC2A44C}" presName="tile2" presStyleLbl="node1" presStyleIdx="1" presStyleCnt="4"/>
      <dgm:spPr/>
    </dgm:pt>
    <dgm:pt modelId="{92345AC2-69CB-4185-9BEF-2417CBB3275F}" type="pres">
      <dgm:prSet presAssocID="{439B15D0-EFB0-4705-8084-B706DCC2A44C}" presName="tile2text" presStyleLbl="node1" presStyleIdx="1" presStyleCnt="4">
        <dgm:presLayoutVars>
          <dgm:chMax val="0"/>
          <dgm:chPref val="0"/>
          <dgm:bulletEnabled val="1"/>
        </dgm:presLayoutVars>
      </dgm:prSet>
      <dgm:spPr/>
    </dgm:pt>
    <dgm:pt modelId="{42EFDF1F-CF12-43EA-9D23-DE70CD4F2D61}" type="pres">
      <dgm:prSet presAssocID="{439B15D0-EFB0-4705-8084-B706DCC2A44C}" presName="tile3" presStyleLbl="node1" presStyleIdx="2" presStyleCnt="4"/>
      <dgm:spPr/>
    </dgm:pt>
    <dgm:pt modelId="{F932F2D5-049C-49AE-9A26-B1A163BA68A4}" type="pres">
      <dgm:prSet presAssocID="{439B15D0-EFB0-4705-8084-B706DCC2A44C}" presName="tile3text" presStyleLbl="node1" presStyleIdx="2" presStyleCnt="4">
        <dgm:presLayoutVars>
          <dgm:chMax val="0"/>
          <dgm:chPref val="0"/>
          <dgm:bulletEnabled val="1"/>
        </dgm:presLayoutVars>
      </dgm:prSet>
      <dgm:spPr/>
    </dgm:pt>
    <dgm:pt modelId="{ECF033EE-B942-4582-B7CC-5526B9D06359}" type="pres">
      <dgm:prSet presAssocID="{439B15D0-EFB0-4705-8084-B706DCC2A44C}" presName="tile4" presStyleLbl="node1" presStyleIdx="3" presStyleCnt="4" custLinFactNeighborY="0"/>
      <dgm:spPr/>
    </dgm:pt>
    <dgm:pt modelId="{621731F6-F960-4B85-B271-72A950A2E7E4}" type="pres">
      <dgm:prSet presAssocID="{439B15D0-EFB0-4705-8084-B706DCC2A44C}" presName="tile4text" presStyleLbl="node1" presStyleIdx="3" presStyleCnt="4">
        <dgm:presLayoutVars>
          <dgm:chMax val="0"/>
          <dgm:chPref val="0"/>
          <dgm:bulletEnabled val="1"/>
        </dgm:presLayoutVars>
      </dgm:prSet>
      <dgm:spPr/>
    </dgm:pt>
    <dgm:pt modelId="{D791B706-B8D9-4F23-BB78-C36591AA637E}" type="pres">
      <dgm:prSet presAssocID="{439B15D0-EFB0-4705-8084-B706DCC2A44C}" presName="centerTile" presStyleLbl="fgShp" presStyleIdx="0" presStyleCnt="1">
        <dgm:presLayoutVars>
          <dgm:chMax val="0"/>
          <dgm:chPref val="0"/>
        </dgm:presLayoutVars>
      </dgm:prSet>
      <dgm:spPr/>
    </dgm:pt>
  </dgm:ptLst>
  <dgm:cxnLst>
    <dgm:cxn modelId="{52D00221-0247-4507-B9D4-4939DBAF5401}" type="presOf" srcId="{3A56B165-56A2-4CC3-A830-D0C8EFD47F75}" destId="{621731F6-F960-4B85-B271-72A950A2E7E4}" srcOrd="1" destOrd="0" presId="urn:microsoft.com/office/officeart/2005/8/layout/matrix1"/>
    <dgm:cxn modelId="{87F65D2A-AC5A-455E-BB0C-C14279AAD3DD}" srcId="{6412D220-34B3-45FB-A1E9-A5BAC20B6275}" destId="{3A56B165-56A2-4CC3-A830-D0C8EFD47F75}" srcOrd="3" destOrd="0" parTransId="{08CF34B3-A57C-42F9-9062-EF3D5A79F115}" sibTransId="{A567390E-B05F-4104-BB2E-F7A13DFF61EE}"/>
    <dgm:cxn modelId="{6E818931-2886-433A-AA44-8DC58BE6FEA0}" type="presOf" srcId="{439B15D0-EFB0-4705-8084-B706DCC2A44C}" destId="{49B800B0-B6F8-414F-93DA-7C6DF5DFC742}" srcOrd="0" destOrd="0" presId="urn:microsoft.com/office/officeart/2005/8/layout/matrix1"/>
    <dgm:cxn modelId="{5C3FDA35-9833-487F-80AB-26D3CD6561D0}" type="presOf" srcId="{B5443BBC-F966-400B-A170-4A251ADD9730}" destId="{42EFDF1F-CF12-43EA-9D23-DE70CD4F2D61}" srcOrd="0" destOrd="0" presId="urn:microsoft.com/office/officeart/2005/8/layout/matrix1"/>
    <dgm:cxn modelId="{4A227557-BDE5-411C-92AA-6EB0F9360D0A}" type="presOf" srcId="{8AF57543-4512-4656-B6AB-D3A86AAEFB6C}" destId="{5CB0EFC0-245A-4685-8DF1-C173393338EF}" srcOrd="1" destOrd="0" presId="urn:microsoft.com/office/officeart/2005/8/layout/matrix1"/>
    <dgm:cxn modelId="{6D2C1863-6B1D-4767-8DE7-3BC244060098}" type="presOf" srcId="{3A56B165-56A2-4CC3-A830-D0C8EFD47F75}" destId="{ECF033EE-B942-4582-B7CC-5526B9D06359}" srcOrd="0" destOrd="0" presId="urn:microsoft.com/office/officeart/2005/8/layout/matrix1"/>
    <dgm:cxn modelId="{E5F3FB6E-1413-44FF-8C7A-903F54C7C4F9}" type="presOf" srcId="{C14DEA9D-4157-41C2-9AED-2E0F3E518EEB}" destId="{4E0607B3-0939-4B63-BACF-48486BA483FE}" srcOrd="0" destOrd="0" presId="urn:microsoft.com/office/officeart/2005/8/layout/matrix1"/>
    <dgm:cxn modelId="{08AFD16F-A6A3-4D56-808F-E5D843144F38}" srcId="{6412D220-34B3-45FB-A1E9-A5BAC20B6275}" destId="{C14DEA9D-4157-41C2-9AED-2E0F3E518EEB}" srcOrd="1" destOrd="0" parTransId="{7B9B0097-9AA5-4CFC-A47A-FBF484A6084A}" sibTransId="{75F5F545-4E15-46E6-BAE9-9B7F77635AEE}"/>
    <dgm:cxn modelId="{08BB558E-7CEE-43DC-9EDB-C7858B27BDE3}" srcId="{6412D220-34B3-45FB-A1E9-A5BAC20B6275}" destId="{B5443BBC-F966-400B-A170-4A251ADD9730}" srcOrd="2" destOrd="0" parTransId="{695E93F9-6289-4F55-B842-77AED2A15A63}" sibTransId="{2103C691-DF41-442A-90D8-714136C88A0A}"/>
    <dgm:cxn modelId="{7BD1D195-CAA7-4D7A-BFD2-21341B7DFE16}" type="presOf" srcId="{8AF57543-4512-4656-B6AB-D3A86AAEFB6C}" destId="{1D3BD08B-9F73-4967-B6CC-953DA48F001D}" srcOrd="0" destOrd="0" presId="urn:microsoft.com/office/officeart/2005/8/layout/matrix1"/>
    <dgm:cxn modelId="{BFA441B1-44B4-4897-B23B-0267E45841A5}" type="presOf" srcId="{C14DEA9D-4157-41C2-9AED-2E0F3E518EEB}" destId="{92345AC2-69CB-4185-9BEF-2417CBB3275F}" srcOrd="1" destOrd="0" presId="urn:microsoft.com/office/officeart/2005/8/layout/matrix1"/>
    <dgm:cxn modelId="{468BBCC0-6A54-4850-B711-A9026E65DFF6}" type="presOf" srcId="{B5443BBC-F966-400B-A170-4A251ADD9730}" destId="{F932F2D5-049C-49AE-9A26-B1A163BA68A4}" srcOrd="1" destOrd="0" presId="urn:microsoft.com/office/officeart/2005/8/layout/matrix1"/>
    <dgm:cxn modelId="{DC902DCB-E457-4159-97DD-947A5D8D9955}" type="presOf" srcId="{6412D220-34B3-45FB-A1E9-A5BAC20B6275}" destId="{D791B706-B8D9-4F23-BB78-C36591AA637E}" srcOrd="0" destOrd="0" presId="urn:microsoft.com/office/officeart/2005/8/layout/matrix1"/>
    <dgm:cxn modelId="{26DDAEF3-6A57-4317-8A64-28EB9B4F6622}" srcId="{6412D220-34B3-45FB-A1E9-A5BAC20B6275}" destId="{8AF57543-4512-4656-B6AB-D3A86AAEFB6C}" srcOrd="0" destOrd="0" parTransId="{9250CC75-9037-44F1-9353-790446CB9DC6}" sibTransId="{322FFF0A-35A4-446D-8270-F4C455D4EFAA}"/>
    <dgm:cxn modelId="{6E33BBFB-0123-4656-8B7F-E5790019B470}" srcId="{439B15D0-EFB0-4705-8084-B706DCC2A44C}" destId="{6412D220-34B3-45FB-A1E9-A5BAC20B6275}" srcOrd="0" destOrd="0" parTransId="{A7BF7606-37DF-4252-BE62-4DFCBCB8CCDE}" sibTransId="{9865AD98-423A-43C7-BD7B-3517EF4E69AB}"/>
    <dgm:cxn modelId="{7BB9351A-FB7A-493F-B5B1-7E6C84C7E711}" type="presParOf" srcId="{49B800B0-B6F8-414F-93DA-7C6DF5DFC742}" destId="{C56132F8-4778-45C5-8F68-D0346F97D580}" srcOrd="0" destOrd="0" presId="urn:microsoft.com/office/officeart/2005/8/layout/matrix1"/>
    <dgm:cxn modelId="{DB513629-A0EE-4391-93A7-FE4BC528ACD1}" type="presParOf" srcId="{C56132F8-4778-45C5-8F68-D0346F97D580}" destId="{1D3BD08B-9F73-4967-B6CC-953DA48F001D}" srcOrd="0" destOrd="0" presId="urn:microsoft.com/office/officeart/2005/8/layout/matrix1"/>
    <dgm:cxn modelId="{F0C96DD0-9D97-4239-9F16-537C7DCA6DD1}" type="presParOf" srcId="{C56132F8-4778-45C5-8F68-D0346F97D580}" destId="{5CB0EFC0-245A-4685-8DF1-C173393338EF}" srcOrd="1" destOrd="0" presId="urn:microsoft.com/office/officeart/2005/8/layout/matrix1"/>
    <dgm:cxn modelId="{EB1A0FD6-7A5A-460D-AEBB-715ED907B48D}" type="presParOf" srcId="{C56132F8-4778-45C5-8F68-D0346F97D580}" destId="{4E0607B3-0939-4B63-BACF-48486BA483FE}" srcOrd="2" destOrd="0" presId="urn:microsoft.com/office/officeart/2005/8/layout/matrix1"/>
    <dgm:cxn modelId="{E9832145-9FF5-4551-A2BD-E2EE0A0EA226}" type="presParOf" srcId="{C56132F8-4778-45C5-8F68-D0346F97D580}" destId="{92345AC2-69CB-4185-9BEF-2417CBB3275F}" srcOrd="3" destOrd="0" presId="urn:microsoft.com/office/officeart/2005/8/layout/matrix1"/>
    <dgm:cxn modelId="{B63C26C4-D239-4221-8B3F-F7ADF4D1C26B}" type="presParOf" srcId="{C56132F8-4778-45C5-8F68-D0346F97D580}" destId="{42EFDF1F-CF12-43EA-9D23-DE70CD4F2D61}" srcOrd="4" destOrd="0" presId="urn:microsoft.com/office/officeart/2005/8/layout/matrix1"/>
    <dgm:cxn modelId="{9758544A-FF31-4F91-BC43-D7EFE3697A8C}" type="presParOf" srcId="{C56132F8-4778-45C5-8F68-D0346F97D580}" destId="{F932F2D5-049C-49AE-9A26-B1A163BA68A4}" srcOrd="5" destOrd="0" presId="urn:microsoft.com/office/officeart/2005/8/layout/matrix1"/>
    <dgm:cxn modelId="{9D38C606-1067-41B9-AE7C-B4DDD5C7C4B5}" type="presParOf" srcId="{C56132F8-4778-45C5-8F68-D0346F97D580}" destId="{ECF033EE-B942-4582-B7CC-5526B9D06359}" srcOrd="6" destOrd="0" presId="urn:microsoft.com/office/officeart/2005/8/layout/matrix1"/>
    <dgm:cxn modelId="{34AAF25B-6390-4836-A0C2-789AA477F8B0}" type="presParOf" srcId="{C56132F8-4778-45C5-8F68-D0346F97D580}" destId="{621731F6-F960-4B85-B271-72A950A2E7E4}" srcOrd="7" destOrd="0" presId="urn:microsoft.com/office/officeart/2005/8/layout/matrix1"/>
    <dgm:cxn modelId="{2DD4EE65-EBCE-4ED4-A32F-F9122AB941F0}" type="presParOf" srcId="{49B800B0-B6F8-414F-93DA-7C6DF5DFC742}" destId="{D791B706-B8D9-4F23-BB78-C36591AA637E}" srcOrd="1" destOrd="0" presId="urn:microsoft.com/office/officeart/2005/8/layout/matrix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439B15D0-EFB0-4705-8084-B706DCC2A44C}" type="doc">
      <dgm:prSet loTypeId="urn:microsoft.com/office/officeart/2005/8/layout/matrix1" loCatId="matrix" qsTypeId="urn:microsoft.com/office/officeart/2005/8/quickstyle/simple1" qsCatId="simple" csTypeId="urn:microsoft.com/office/officeart/2005/8/colors/accent0_1" csCatId="mainScheme" phldr="1"/>
      <dgm:spPr/>
      <dgm:t>
        <a:bodyPr/>
        <a:lstStyle/>
        <a:p>
          <a:endParaRPr lang="en-US"/>
        </a:p>
      </dgm:t>
    </dgm:pt>
    <dgm:pt modelId="{6412D220-34B3-45FB-A1E9-A5BAC20B6275}">
      <dgm:prSet phldrT="[Text]"/>
      <dgm:spPr/>
      <dgm:t>
        <a:bodyPr/>
        <a:lstStyle/>
        <a:p>
          <a:r>
            <a:rPr lang="en-US" dirty="0"/>
            <a:t>Concerns</a:t>
          </a:r>
        </a:p>
      </dgm:t>
      <dgm:extLst>
        <a:ext uri="{E40237B7-FDA0-4F09-8148-C483321AD2D9}">
          <dgm14:cNvPr xmlns:dgm14="http://schemas.microsoft.com/office/drawing/2010/diagram" id="0" name="" descr="Ms. Smith has multiple concerns about her advanced directives"/>
        </a:ext>
      </dgm:extLst>
    </dgm:pt>
    <dgm:pt modelId="{A7BF7606-37DF-4252-BE62-4DFCBCB8CCDE}" type="parTrans" cxnId="{6E33BBFB-0123-4656-8B7F-E5790019B470}">
      <dgm:prSet/>
      <dgm:spPr/>
      <dgm:t>
        <a:bodyPr/>
        <a:lstStyle/>
        <a:p>
          <a:endParaRPr lang="en-US"/>
        </a:p>
      </dgm:t>
    </dgm:pt>
    <dgm:pt modelId="{9865AD98-423A-43C7-BD7B-3517EF4E69AB}" type="sibTrans" cxnId="{6E33BBFB-0123-4656-8B7F-E5790019B470}">
      <dgm:prSet/>
      <dgm:spPr/>
      <dgm:t>
        <a:bodyPr/>
        <a:lstStyle/>
        <a:p>
          <a:endParaRPr lang="en-US"/>
        </a:p>
      </dgm:t>
    </dgm:pt>
    <dgm:pt modelId="{8AF57543-4512-4656-B6AB-D3A86AAEFB6C}">
      <dgm:prSet phldrT="[Text]"/>
      <dgm:spPr/>
      <dgm:t>
        <a:bodyPr/>
        <a:lstStyle/>
        <a:p>
          <a:endParaRPr lang="en-US" dirty="0">
            <a:solidFill>
              <a:schemeClr val="tx1"/>
            </a:solidFill>
          </a:endParaRPr>
        </a:p>
      </dgm:t>
      <dgm:extLst>
        <a:ext uri="{E40237B7-FDA0-4F09-8148-C483321AD2D9}">
          <dgm14:cNvPr xmlns:dgm14="http://schemas.microsoft.com/office/drawing/2010/diagram" id="0" name="" descr="I wish there was an easy way to access and update my advance directives.&#10;"/>
        </a:ext>
      </dgm:extLst>
    </dgm:pt>
    <dgm:pt modelId="{9250CC75-9037-44F1-9353-790446CB9DC6}" type="parTrans" cxnId="{26DDAEF3-6A57-4317-8A64-28EB9B4F6622}">
      <dgm:prSet/>
      <dgm:spPr/>
      <dgm:t>
        <a:bodyPr/>
        <a:lstStyle/>
        <a:p>
          <a:endParaRPr lang="en-US"/>
        </a:p>
      </dgm:t>
    </dgm:pt>
    <dgm:pt modelId="{322FFF0A-35A4-446D-8270-F4C455D4EFAA}" type="sibTrans" cxnId="{26DDAEF3-6A57-4317-8A64-28EB9B4F6622}">
      <dgm:prSet/>
      <dgm:spPr/>
      <dgm:t>
        <a:bodyPr/>
        <a:lstStyle/>
        <a:p>
          <a:endParaRPr lang="en-US"/>
        </a:p>
      </dgm:t>
    </dgm:pt>
    <dgm:pt modelId="{C14DEA9D-4157-41C2-9AED-2E0F3E518EEB}">
      <dgm:prSet phldrT="[Text]"/>
      <dgm:spPr/>
      <dgm:t>
        <a:bodyPr/>
        <a:lstStyle/>
        <a:p>
          <a:r>
            <a:rPr lang="en-US" dirty="0">
              <a:solidFill>
                <a:schemeClr val="tx1"/>
              </a:solidFill>
            </a:rPr>
            <a:t>Will the SNF have the correct information about Ms. Smith’s functional goals and communicate progress toward goals to the family?</a:t>
          </a:r>
        </a:p>
      </dgm:t>
      <dgm:extLst>
        <a:ext uri="{E40237B7-FDA0-4F09-8148-C483321AD2D9}">
          <dgm14:cNvPr xmlns:dgm14="http://schemas.microsoft.com/office/drawing/2010/diagram" id="0" name="" descr="How do I make sure that my children have access to my most current version of advance directives?&#10;"/>
        </a:ext>
      </dgm:extLst>
    </dgm:pt>
    <dgm:pt modelId="{7B9B0097-9AA5-4CFC-A47A-FBF484A6084A}" type="parTrans" cxnId="{08AFD16F-A6A3-4D56-808F-E5D843144F38}">
      <dgm:prSet/>
      <dgm:spPr/>
      <dgm:t>
        <a:bodyPr/>
        <a:lstStyle/>
        <a:p>
          <a:endParaRPr lang="en-US"/>
        </a:p>
      </dgm:t>
    </dgm:pt>
    <dgm:pt modelId="{75F5F545-4E15-46E6-BAE9-9B7F77635AEE}" type="sibTrans" cxnId="{08AFD16F-A6A3-4D56-808F-E5D843144F38}">
      <dgm:prSet/>
      <dgm:spPr/>
      <dgm:t>
        <a:bodyPr/>
        <a:lstStyle/>
        <a:p>
          <a:endParaRPr lang="en-US"/>
        </a:p>
      </dgm:t>
    </dgm:pt>
    <dgm:pt modelId="{FDF6814A-8A8A-43F1-80F4-2A050450C5B8}">
      <dgm:prSet/>
      <dgm:spPr/>
      <dgm:t>
        <a:bodyPr/>
        <a:lstStyle/>
        <a:p>
          <a:r>
            <a:rPr lang="en-US" dirty="0">
              <a:solidFill>
                <a:schemeClr val="tx1"/>
              </a:solidFill>
            </a:rPr>
            <a:t>Since Ms. Smith has limited social support, w</a:t>
          </a:r>
          <a:r>
            <a:rPr lang="en-US" dirty="0"/>
            <a:t>ill family be able to support Ms. Smith once she is home or will patient need home care services?</a:t>
          </a:r>
        </a:p>
      </dgm:t>
    </dgm:pt>
    <dgm:pt modelId="{8F554A48-36B5-4620-8C4F-00F8B0180896}" type="parTrans" cxnId="{7233B933-F290-4918-A3A0-0783BD317B02}">
      <dgm:prSet/>
      <dgm:spPr/>
      <dgm:t>
        <a:bodyPr/>
        <a:lstStyle/>
        <a:p>
          <a:endParaRPr lang="en-US"/>
        </a:p>
      </dgm:t>
    </dgm:pt>
    <dgm:pt modelId="{F5E49325-AF3E-4F39-B027-C2FAB8923F54}" type="sibTrans" cxnId="{7233B933-F290-4918-A3A0-0783BD317B02}">
      <dgm:prSet/>
      <dgm:spPr/>
      <dgm:t>
        <a:bodyPr/>
        <a:lstStyle/>
        <a:p>
          <a:endParaRPr lang="en-US"/>
        </a:p>
      </dgm:t>
    </dgm:pt>
    <dgm:pt modelId="{49B800B0-B6F8-414F-93DA-7C6DF5DFC742}" type="pres">
      <dgm:prSet presAssocID="{439B15D0-EFB0-4705-8084-B706DCC2A44C}" presName="diagram" presStyleCnt="0">
        <dgm:presLayoutVars>
          <dgm:chMax val="1"/>
          <dgm:dir/>
          <dgm:animLvl val="ctr"/>
          <dgm:resizeHandles val="exact"/>
        </dgm:presLayoutVars>
      </dgm:prSet>
      <dgm:spPr/>
    </dgm:pt>
    <dgm:pt modelId="{C56132F8-4778-45C5-8F68-D0346F97D580}" type="pres">
      <dgm:prSet presAssocID="{439B15D0-EFB0-4705-8084-B706DCC2A44C}" presName="matrix" presStyleCnt="0"/>
      <dgm:spPr/>
    </dgm:pt>
    <dgm:pt modelId="{1D3BD08B-9F73-4967-B6CC-953DA48F001D}" type="pres">
      <dgm:prSet presAssocID="{439B15D0-EFB0-4705-8084-B706DCC2A44C}" presName="tile1" presStyleLbl="node1" presStyleIdx="0" presStyleCnt="4"/>
      <dgm:spPr/>
    </dgm:pt>
    <dgm:pt modelId="{5CB0EFC0-245A-4685-8DF1-C173393338EF}" type="pres">
      <dgm:prSet presAssocID="{439B15D0-EFB0-4705-8084-B706DCC2A44C}" presName="tile1text" presStyleLbl="node1" presStyleIdx="0" presStyleCnt="4">
        <dgm:presLayoutVars>
          <dgm:chMax val="0"/>
          <dgm:chPref val="0"/>
          <dgm:bulletEnabled val="1"/>
        </dgm:presLayoutVars>
      </dgm:prSet>
      <dgm:spPr/>
    </dgm:pt>
    <dgm:pt modelId="{4E0607B3-0939-4B63-BACF-48486BA483FE}" type="pres">
      <dgm:prSet presAssocID="{439B15D0-EFB0-4705-8084-B706DCC2A44C}" presName="tile2" presStyleLbl="node1" presStyleIdx="1" presStyleCnt="4"/>
      <dgm:spPr/>
    </dgm:pt>
    <dgm:pt modelId="{92345AC2-69CB-4185-9BEF-2417CBB3275F}" type="pres">
      <dgm:prSet presAssocID="{439B15D0-EFB0-4705-8084-B706DCC2A44C}" presName="tile2text" presStyleLbl="node1" presStyleIdx="1" presStyleCnt="4">
        <dgm:presLayoutVars>
          <dgm:chMax val="0"/>
          <dgm:chPref val="0"/>
          <dgm:bulletEnabled val="1"/>
        </dgm:presLayoutVars>
      </dgm:prSet>
      <dgm:spPr/>
    </dgm:pt>
    <dgm:pt modelId="{42EFDF1F-CF12-43EA-9D23-DE70CD4F2D61}" type="pres">
      <dgm:prSet presAssocID="{439B15D0-EFB0-4705-8084-B706DCC2A44C}" presName="tile3" presStyleLbl="node1" presStyleIdx="2" presStyleCnt="4"/>
      <dgm:spPr/>
    </dgm:pt>
    <dgm:pt modelId="{F932F2D5-049C-49AE-9A26-B1A163BA68A4}" type="pres">
      <dgm:prSet presAssocID="{439B15D0-EFB0-4705-8084-B706DCC2A44C}" presName="tile3text" presStyleLbl="node1" presStyleIdx="2" presStyleCnt="4">
        <dgm:presLayoutVars>
          <dgm:chMax val="0"/>
          <dgm:chPref val="0"/>
          <dgm:bulletEnabled val="1"/>
        </dgm:presLayoutVars>
      </dgm:prSet>
      <dgm:spPr/>
    </dgm:pt>
    <dgm:pt modelId="{ECF033EE-B942-4582-B7CC-5526B9D06359}" type="pres">
      <dgm:prSet presAssocID="{439B15D0-EFB0-4705-8084-B706DCC2A44C}" presName="tile4" presStyleLbl="node1" presStyleIdx="3" presStyleCnt="4" custLinFactNeighborY="0"/>
      <dgm:spPr/>
    </dgm:pt>
    <dgm:pt modelId="{621731F6-F960-4B85-B271-72A950A2E7E4}" type="pres">
      <dgm:prSet presAssocID="{439B15D0-EFB0-4705-8084-B706DCC2A44C}" presName="tile4text" presStyleLbl="node1" presStyleIdx="3" presStyleCnt="4">
        <dgm:presLayoutVars>
          <dgm:chMax val="0"/>
          <dgm:chPref val="0"/>
          <dgm:bulletEnabled val="1"/>
        </dgm:presLayoutVars>
      </dgm:prSet>
      <dgm:spPr/>
    </dgm:pt>
    <dgm:pt modelId="{D791B706-B8D9-4F23-BB78-C36591AA637E}" type="pres">
      <dgm:prSet presAssocID="{439B15D0-EFB0-4705-8084-B706DCC2A44C}" presName="centerTile" presStyleLbl="fgShp" presStyleIdx="0" presStyleCnt="1">
        <dgm:presLayoutVars>
          <dgm:chMax val="0"/>
          <dgm:chPref val="0"/>
        </dgm:presLayoutVars>
      </dgm:prSet>
      <dgm:spPr/>
    </dgm:pt>
  </dgm:ptLst>
  <dgm:cxnLst>
    <dgm:cxn modelId="{6E818931-2886-433A-AA44-8DC58BE6FEA0}" type="presOf" srcId="{439B15D0-EFB0-4705-8084-B706DCC2A44C}" destId="{49B800B0-B6F8-414F-93DA-7C6DF5DFC742}" srcOrd="0" destOrd="0" presId="urn:microsoft.com/office/officeart/2005/8/layout/matrix1"/>
    <dgm:cxn modelId="{7233B933-F290-4918-A3A0-0783BD317B02}" srcId="{6412D220-34B3-45FB-A1E9-A5BAC20B6275}" destId="{FDF6814A-8A8A-43F1-80F4-2A050450C5B8}" srcOrd="2" destOrd="0" parTransId="{8F554A48-36B5-4620-8C4F-00F8B0180896}" sibTransId="{F5E49325-AF3E-4F39-B027-C2FAB8923F54}"/>
    <dgm:cxn modelId="{4A227557-BDE5-411C-92AA-6EB0F9360D0A}" type="presOf" srcId="{8AF57543-4512-4656-B6AB-D3A86AAEFB6C}" destId="{5CB0EFC0-245A-4685-8DF1-C173393338EF}" srcOrd="1" destOrd="0" presId="urn:microsoft.com/office/officeart/2005/8/layout/matrix1"/>
    <dgm:cxn modelId="{0F733D6C-3DA6-455D-9BD1-A2BAD1246B25}" type="presOf" srcId="{FDF6814A-8A8A-43F1-80F4-2A050450C5B8}" destId="{42EFDF1F-CF12-43EA-9D23-DE70CD4F2D61}" srcOrd="0" destOrd="0" presId="urn:microsoft.com/office/officeart/2005/8/layout/matrix1"/>
    <dgm:cxn modelId="{E5F3FB6E-1413-44FF-8C7A-903F54C7C4F9}" type="presOf" srcId="{C14DEA9D-4157-41C2-9AED-2E0F3E518EEB}" destId="{4E0607B3-0939-4B63-BACF-48486BA483FE}" srcOrd="0" destOrd="0" presId="urn:microsoft.com/office/officeart/2005/8/layout/matrix1"/>
    <dgm:cxn modelId="{08AFD16F-A6A3-4D56-808F-E5D843144F38}" srcId="{6412D220-34B3-45FB-A1E9-A5BAC20B6275}" destId="{C14DEA9D-4157-41C2-9AED-2E0F3E518EEB}" srcOrd="1" destOrd="0" parTransId="{7B9B0097-9AA5-4CFC-A47A-FBF484A6084A}" sibTransId="{75F5F545-4E15-46E6-BAE9-9B7F77635AEE}"/>
    <dgm:cxn modelId="{7BD1D195-CAA7-4D7A-BFD2-21341B7DFE16}" type="presOf" srcId="{8AF57543-4512-4656-B6AB-D3A86AAEFB6C}" destId="{1D3BD08B-9F73-4967-B6CC-953DA48F001D}" srcOrd="0" destOrd="0" presId="urn:microsoft.com/office/officeart/2005/8/layout/matrix1"/>
    <dgm:cxn modelId="{BFA441B1-44B4-4897-B23B-0267E45841A5}" type="presOf" srcId="{C14DEA9D-4157-41C2-9AED-2E0F3E518EEB}" destId="{92345AC2-69CB-4185-9BEF-2417CBB3275F}" srcOrd="1" destOrd="0" presId="urn:microsoft.com/office/officeart/2005/8/layout/matrix1"/>
    <dgm:cxn modelId="{DC902DCB-E457-4159-97DD-947A5D8D9955}" type="presOf" srcId="{6412D220-34B3-45FB-A1E9-A5BAC20B6275}" destId="{D791B706-B8D9-4F23-BB78-C36591AA637E}" srcOrd="0" destOrd="0" presId="urn:microsoft.com/office/officeart/2005/8/layout/matrix1"/>
    <dgm:cxn modelId="{A19849CB-FA0D-4748-A4C2-9A4C3DC636EB}" type="presOf" srcId="{FDF6814A-8A8A-43F1-80F4-2A050450C5B8}" destId="{F932F2D5-049C-49AE-9A26-B1A163BA68A4}" srcOrd="1" destOrd="0" presId="urn:microsoft.com/office/officeart/2005/8/layout/matrix1"/>
    <dgm:cxn modelId="{26DDAEF3-6A57-4317-8A64-28EB9B4F6622}" srcId="{6412D220-34B3-45FB-A1E9-A5BAC20B6275}" destId="{8AF57543-4512-4656-B6AB-D3A86AAEFB6C}" srcOrd="0" destOrd="0" parTransId="{9250CC75-9037-44F1-9353-790446CB9DC6}" sibTransId="{322FFF0A-35A4-446D-8270-F4C455D4EFAA}"/>
    <dgm:cxn modelId="{6E33BBFB-0123-4656-8B7F-E5790019B470}" srcId="{439B15D0-EFB0-4705-8084-B706DCC2A44C}" destId="{6412D220-34B3-45FB-A1E9-A5BAC20B6275}" srcOrd="0" destOrd="0" parTransId="{A7BF7606-37DF-4252-BE62-4DFCBCB8CCDE}" sibTransId="{9865AD98-423A-43C7-BD7B-3517EF4E69AB}"/>
    <dgm:cxn modelId="{7BB9351A-FB7A-493F-B5B1-7E6C84C7E711}" type="presParOf" srcId="{49B800B0-B6F8-414F-93DA-7C6DF5DFC742}" destId="{C56132F8-4778-45C5-8F68-D0346F97D580}" srcOrd="0" destOrd="0" presId="urn:microsoft.com/office/officeart/2005/8/layout/matrix1"/>
    <dgm:cxn modelId="{DB513629-A0EE-4391-93A7-FE4BC528ACD1}" type="presParOf" srcId="{C56132F8-4778-45C5-8F68-D0346F97D580}" destId="{1D3BD08B-9F73-4967-B6CC-953DA48F001D}" srcOrd="0" destOrd="0" presId="urn:microsoft.com/office/officeart/2005/8/layout/matrix1"/>
    <dgm:cxn modelId="{F0C96DD0-9D97-4239-9F16-537C7DCA6DD1}" type="presParOf" srcId="{C56132F8-4778-45C5-8F68-D0346F97D580}" destId="{5CB0EFC0-245A-4685-8DF1-C173393338EF}" srcOrd="1" destOrd="0" presId="urn:microsoft.com/office/officeart/2005/8/layout/matrix1"/>
    <dgm:cxn modelId="{EB1A0FD6-7A5A-460D-AEBB-715ED907B48D}" type="presParOf" srcId="{C56132F8-4778-45C5-8F68-D0346F97D580}" destId="{4E0607B3-0939-4B63-BACF-48486BA483FE}" srcOrd="2" destOrd="0" presId="urn:microsoft.com/office/officeart/2005/8/layout/matrix1"/>
    <dgm:cxn modelId="{E9832145-9FF5-4551-A2BD-E2EE0A0EA226}" type="presParOf" srcId="{C56132F8-4778-45C5-8F68-D0346F97D580}" destId="{92345AC2-69CB-4185-9BEF-2417CBB3275F}" srcOrd="3" destOrd="0" presId="urn:microsoft.com/office/officeart/2005/8/layout/matrix1"/>
    <dgm:cxn modelId="{B63C26C4-D239-4221-8B3F-F7ADF4D1C26B}" type="presParOf" srcId="{C56132F8-4778-45C5-8F68-D0346F97D580}" destId="{42EFDF1F-CF12-43EA-9D23-DE70CD4F2D61}" srcOrd="4" destOrd="0" presId="urn:microsoft.com/office/officeart/2005/8/layout/matrix1"/>
    <dgm:cxn modelId="{9758544A-FF31-4F91-BC43-D7EFE3697A8C}" type="presParOf" srcId="{C56132F8-4778-45C5-8F68-D0346F97D580}" destId="{F932F2D5-049C-49AE-9A26-B1A163BA68A4}" srcOrd="5" destOrd="0" presId="urn:microsoft.com/office/officeart/2005/8/layout/matrix1"/>
    <dgm:cxn modelId="{9D38C606-1067-41B9-AE7C-B4DDD5C7C4B5}" type="presParOf" srcId="{C56132F8-4778-45C5-8F68-D0346F97D580}" destId="{ECF033EE-B942-4582-B7CC-5526B9D06359}" srcOrd="6" destOrd="0" presId="urn:microsoft.com/office/officeart/2005/8/layout/matrix1"/>
    <dgm:cxn modelId="{34AAF25B-6390-4836-A0C2-789AA477F8B0}" type="presParOf" srcId="{C56132F8-4778-45C5-8F68-D0346F97D580}" destId="{621731F6-F960-4B85-B271-72A950A2E7E4}" srcOrd="7" destOrd="0" presId="urn:microsoft.com/office/officeart/2005/8/layout/matrix1"/>
    <dgm:cxn modelId="{2DD4EE65-EBCE-4ED4-A32F-F9122AB941F0}" type="presParOf" srcId="{49B800B0-B6F8-414F-93DA-7C6DF5DFC742}" destId="{D791B706-B8D9-4F23-BB78-C36591AA637E}" srcOrd="1" destOrd="0" presId="urn:microsoft.com/office/officeart/2005/8/layout/matrix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439B15D0-EFB0-4705-8084-B706DCC2A44C}" type="doc">
      <dgm:prSet loTypeId="urn:microsoft.com/office/officeart/2005/8/layout/matrix1" loCatId="matrix" qsTypeId="urn:microsoft.com/office/officeart/2005/8/quickstyle/simple1" qsCatId="simple" csTypeId="urn:microsoft.com/office/officeart/2005/8/colors/accent0_1" csCatId="mainScheme" phldr="1"/>
      <dgm:spPr/>
      <dgm:t>
        <a:bodyPr/>
        <a:lstStyle/>
        <a:p>
          <a:endParaRPr lang="en-US"/>
        </a:p>
      </dgm:t>
    </dgm:pt>
    <dgm:pt modelId="{6412D220-34B3-45FB-A1E9-A5BAC20B6275}">
      <dgm:prSet phldrT="[Text]"/>
      <dgm:spPr/>
      <dgm:t>
        <a:bodyPr/>
        <a:lstStyle/>
        <a:p>
          <a:r>
            <a:rPr lang="en-US" dirty="0"/>
            <a:t>Concerns</a:t>
          </a:r>
        </a:p>
      </dgm:t>
      <dgm:extLst>
        <a:ext uri="{E40237B7-FDA0-4F09-8148-C483321AD2D9}">
          <dgm14:cNvPr xmlns:dgm14="http://schemas.microsoft.com/office/drawing/2010/diagram" id="0" name="" descr="Ms. Smith has multiple concerns about her advanced directives"/>
        </a:ext>
      </dgm:extLst>
    </dgm:pt>
    <dgm:pt modelId="{A7BF7606-37DF-4252-BE62-4DFCBCB8CCDE}" type="parTrans" cxnId="{6E33BBFB-0123-4656-8B7F-E5790019B470}">
      <dgm:prSet/>
      <dgm:spPr/>
      <dgm:t>
        <a:bodyPr/>
        <a:lstStyle/>
        <a:p>
          <a:endParaRPr lang="en-US"/>
        </a:p>
      </dgm:t>
    </dgm:pt>
    <dgm:pt modelId="{9865AD98-423A-43C7-BD7B-3517EF4E69AB}" type="sibTrans" cxnId="{6E33BBFB-0123-4656-8B7F-E5790019B470}">
      <dgm:prSet/>
      <dgm:spPr/>
      <dgm:t>
        <a:bodyPr/>
        <a:lstStyle/>
        <a:p>
          <a:endParaRPr lang="en-US"/>
        </a:p>
      </dgm:t>
    </dgm:pt>
    <dgm:pt modelId="{8AF57543-4512-4656-B6AB-D3A86AAEFB6C}">
      <dgm:prSet phldrT="[Text]"/>
      <dgm:spPr/>
      <dgm:t>
        <a:bodyPr/>
        <a:lstStyle/>
        <a:p>
          <a:endParaRPr lang="en-US" dirty="0">
            <a:solidFill>
              <a:schemeClr val="tx1"/>
            </a:solidFill>
          </a:endParaRPr>
        </a:p>
      </dgm:t>
      <dgm:extLst>
        <a:ext uri="{E40237B7-FDA0-4F09-8148-C483321AD2D9}">
          <dgm14:cNvPr xmlns:dgm14="http://schemas.microsoft.com/office/drawing/2010/diagram" id="0" name="" descr="I wish there was an easy way to access and update my advance directives.&#10;"/>
        </a:ext>
      </dgm:extLst>
    </dgm:pt>
    <dgm:pt modelId="{9250CC75-9037-44F1-9353-790446CB9DC6}" type="parTrans" cxnId="{26DDAEF3-6A57-4317-8A64-28EB9B4F6622}">
      <dgm:prSet/>
      <dgm:spPr/>
      <dgm:t>
        <a:bodyPr/>
        <a:lstStyle/>
        <a:p>
          <a:endParaRPr lang="en-US"/>
        </a:p>
      </dgm:t>
    </dgm:pt>
    <dgm:pt modelId="{322FFF0A-35A4-446D-8270-F4C455D4EFAA}" type="sibTrans" cxnId="{26DDAEF3-6A57-4317-8A64-28EB9B4F6622}">
      <dgm:prSet/>
      <dgm:spPr/>
      <dgm:t>
        <a:bodyPr/>
        <a:lstStyle/>
        <a:p>
          <a:endParaRPr lang="en-US"/>
        </a:p>
      </dgm:t>
    </dgm:pt>
    <dgm:pt modelId="{C14DEA9D-4157-41C2-9AED-2E0F3E518EEB}">
      <dgm:prSet phldrT="[Text]"/>
      <dgm:spPr/>
      <dgm:t>
        <a:bodyPr/>
        <a:lstStyle/>
        <a:p>
          <a:r>
            <a:rPr lang="en-US" dirty="0">
              <a:solidFill>
                <a:schemeClr val="tx1"/>
              </a:solidFill>
            </a:rPr>
            <a:t>Will Post Acute Care (PAC) have the correct information about the surgery, activity restrictions, and medication list?</a:t>
          </a:r>
        </a:p>
      </dgm:t>
      <dgm:extLst>
        <a:ext uri="{E40237B7-FDA0-4F09-8148-C483321AD2D9}">
          <dgm14:cNvPr xmlns:dgm14="http://schemas.microsoft.com/office/drawing/2010/diagram" id="0" name="" descr="How do I make sure that my children have access to my most current version of advance directives?&#10;"/>
        </a:ext>
      </dgm:extLst>
    </dgm:pt>
    <dgm:pt modelId="{7B9B0097-9AA5-4CFC-A47A-FBF484A6084A}" type="parTrans" cxnId="{08AFD16F-A6A3-4D56-808F-E5D843144F38}">
      <dgm:prSet/>
      <dgm:spPr/>
      <dgm:t>
        <a:bodyPr/>
        <a:lstStyle/>
        <a:p>
          <a:endParaRPr lang="en-US"/>
        </a:p>
      </dgm:t>
    </dgm:pt>
    <dgm:pt modelId="{75F5F545-4E15-46E6-BAE9-9B7F77635AEE}" type="sibTrans" cxnId="{08AFD16F-A6A3-4D56-808F-E5D843144F38}">
      <dgm:prSet/>
      <dgm:spPr/>
      <dgm:t>
        <a:bodyPr/>
        <a:lstStyle/>
        <a:p>
          <a:endParaRPr lang="en-US"/>
        </a:p>
      </dgm:t>
    </dgm:pt>
    <dgm:pt modelId="{FDF6814A-8A8A-43F1-80F4-2A050450C5B8}">
      <dgm:prSet/>
      <dgm:spPr/>
      <dgm:t>
        <a:bodyPr/>
        <a:lstStyle/>
        <a:p>
          <a:r>
            <a:rPr lang="en-US" dirty="0">
              <a:solidFill>
                <a:schemeClr val="tx1"/>
              </a:solidFill>
            </a:rPr>
            <a:t>Since Ms. Smith has limited social support, will she be able to follow medical orders and take medications as prescribed? </a:t>
          </a:r>
        </a:p>
      </dgm:t>
    </dgm:pt>
    <dgm:pt modelId="{8F554A48-36B5-4620-8C4F-00F8B0180896}" type="parTrans" cxnId="{7233B933-F290-4918-A3A0-0783BD317B02}">
      <dgm:prSet/>
      <dgm:spPr/>
      <dgm:t>
        <a:bodyPr/>
        <a:lstStyle/>
        <a:p>
          <a:endParaRPr lang="en-US"/>
        </a:p>
      </dgm:t>
    </dgm:pt>
    <dgm:pt modelId="{F5E49325-AF3E-4F39-B027-C2FAB8923F54}" type="sibTrans" cxnId="{7233B933-F290-4918-A3A0-0783BD317B02}">
      <dgm:prSet/>
      <dgm:spPr/>
      <dgm:t>
        <a:bodyPr/>
        <a:lstStyle/>
        <a:p>
          <a:endParaRPr lang="en-US"/>
        </a:p>
      </dgm:t>
    </dgm:pt>
    <dgm:pt modelId="{44B9C65D-1303-4E47-A830-7A6C163A82E9}">
      <dgm:prSet/>
      <dgm:spPr/>
      <dgm:t>
        <a:bodyPr/>
        <a:lstStyle/>
        <a:p>
          <a:endParaRPr lang="en-US" dirty="0"/>
        </a:p>
      </dgm:t>
    </dgm:pt>
    <dgm:pt modelId="{74FD6AEF-1C4E-4B2B-A5A8-A2E05ED3C602}" type="parTrans" cxnId="{EBE95FA7-66DF-40EB-A36D-20922BF6E2D6}">
      <dgm:prSet/>
      <dgm:spPr/>
      <dgm:t>
        <a:bodyPr/>
        <a:lstStyle/>
        <a:p>
          <a:endParaRPr lang="en-US"/>
        </a:p>
      </dgm:t>
    </dgm:pt>
    <dgm:pt modelId="{CBC7DE97-341F-490C-884B-7DD62A05E35A}" type="sibTrans" cxnId="{EBE95FA7-66DF-40EB-A36D-20922BF6E2D6}">
      <dgm:prSet/>
      <dgm:spPr/>
      <dgm:t>
        <a:bodyPr/>
        <a:lstStyle/>
        <a:p>
          <a:endParaRPr lang="en-US"/>
        </a:p>
      </dgm:t>
    </dgm:pt>
    <dgm:pt modelId="{49B800B0-B6F8-414F-93DA-7C6DF5DFC742}" type="pres">
      <dgm:prSet presAssocID="{439B15D0-EFB0-4705-8084-B706DCC2A44C}" presName="diagram" presStyleCnt="0">
        <dgm:presLayoutVars>
          <dgm:chMax val="1"/>
          <dgm:dir/>
          <dgm:animLvl val="ctr"/>
          <dgm:resizeHandles val="exact"/>
        </dgm:presLayoutVars>
      </dgm:prSet>
      <dgm:spPr/>
    </dgm:pt>
    <dgm:pt modelId="{C56132F8-4778-45C5-8F68-D0346F97D580}" type="pres">
      <dgm:prSet presAssocID="{439B15D0-EFB0-4705-8084-B706DCC2A44C}" presName="matrix" presStyleCnt="0"/>
      <dgm:spPr/>
    </dgm:pt>
    <dgm:pt modelId="{1D3BD08B-9F73-4967-B6CC-953DA48F001D}" type="pres">
      <dgm:prSet presAssocID="{439B15D0-EFB0-4705-8084-B706DCC2A44C}" presName="tile1" presStyleLbl="node1" presStyleIdx="0" presStyleCnt="4"/>
      <dgm:spPr/>
    </dgm:pt>
    <dgm:pt modelId="{5CB0EFC0-245A-4685-8DF1-C173393338EF}" type="pres">
      <dgm:prSet presAssocID="{439B15D0-EFB0-4705-8084-B706DCC2A44C}" presName="tile1text" presStyleLbl="node1" presStyleIdx="0" presStyleCnt="4">
        <dgm:presLayoutVars>
          <dgm:chMax val="0"/>
          <dgm:chPref val="0"/>
          <dgm:bulletEnabled val="1"/>
        </dgm:presLayoutVars>
      </dgm:prSet>
      <dgm:spPr/>
    </dgm:pt>
    <dgm:pt modelId="{4E0607B3-0939-4B63-BACF-48486BA483FE}" type="pres">
      <dgm:prSet presAssocID="{439B15D0-EFB0-4705-8084-B706DCC2A44C}" presName="tile2" presStyleLbl="node1" presStyleIdx="1" presStyleCnt="4"/>
      <dgm:spPr/>
    </dgm:pt>
    <dgm:pt modelId="{92345AC2-69CB-4185-9BEF-2417CBB3275F}" type="pres">
      <dgm:prSet presAssocID="{439B15D0-EFB0-4705-8084-B706DCC2A44C}" presName="tile2text" presStyleLbl="node1" presStyleIdx="1" presStyleCnt="4">
        <dgm:presLayoutVars>
          <dgm:chMax val="0"/>
          <dgm:chPref val="0"/>
          <dgm:bulletEnabled val="1"/>
        </dgm:presLayoutVars>
      </dgm:prSet>
      <dgm:spPr/>
    </dgm:pt>
    <dgm:pt modelId="{42EFDF1F-CF12-43EA-9D23-DE70CD4F2D61}" type="pres">
      <dgm:prSet presAssocID="{439B15D0-EFB0-4705-8084-B706DCC2A44C}" presName="tile3" presStyleLbl="node1" presStyleIdx="2" presStyleCnt="4" custLinFactNeighborX="-5534" custLinFactNeighborY="-659"/>
      <dgm:spPr/>
    </dgm:pt>
    <dgm:pt modelId="{F932F2D5-049C-49AE-9A26-B1A163BA68A4}" type="pres">
      <dgm:prSet presAssocID="{439B15D0-EFB0-4705-8084-B706DCC2A44C}" presName="tile3text" presStyleLbl="node1" presStyleIdx="2" presStyleCnt="4">
        <dgm:presLayoutVars>
          <dgm:chMax val="0"/>
          <dgm:chPref val="0"/>
          <dgm:bulletEnabled val="1"/>
        </dgm:presLayoutVars>
      </dgm:prSet>
      <dgm:spPr/>
    </dgm:pt>
    <dgm:pt modelId="{ECF033EE-B942-4582-B7CC-5526B9D06359}" type="pres">
      <dgm:prSet presAssocID="{439B15D0-EFB0-4705-8084-B706DCC2A44C}" presName="tile4" presStyleLbl="node1" presStyleIdx="3" presStyleCnt="4" custLinFactNeighborY="0"/>
      <dgm:spPr/>
    </dgm:pt>
    <dgm:pt modelId="{621731F6-F960-4B85-B271-72A950A2E7E4}" type="pres">
      <dgm:prSet presAssocID="{439B15D0-EFB0-4705-8084-B706DCC2A44C}" presName="tile4text" presStyleLbl="node1" presStyleIdx="3" presStyleCnt="4">
        <dgm:presLayoutVars>
          <dgm:chMax val="0"/>
          <dgm:chPref val="0"/>
          <dgm:bulletEnabled val="1"/>
        </dgm:presLayoutVars>
      </dgm:prSet>
      <dgm:spPr/>
    </dgm:pt>
    <dgm:pt modelId="{D791B706-B8D9-4F23-BB78-C36591AA637E}" type="pres">
      <dgm:prSet presAssocID="{439B15D0-EFB0-4705-8084-B706DCC2A44C}" presName="centerTile" presStyleLbl="fgShp" presStyleIdx="0" presStyleCnt="1">
        <dgm:presLayoutVars>
          <dgm:chMax val="0"/>
          <dgm:chPref val="0"/>
        </dgm:presLayoutVars>
      </dgm:prSet>
      <dgm:spPr/>
    </dgm:pt>
  </dgm:ptLst>
  <dgm:cxnLst>
    <dgm:cxn modelId="{426A4223-5380-4B8B-9B26-0612324BF3FB}" type="presOf" srcId="{44B9C65D-1303-4E47-A830-7A6C163A82E9}" destId="{621731F6-F960-4B85-B271-72A950A2E7E4}" srcOrd="1" destOrd="0" presId="urn:microsoft.com/office/officeart/2005/8/layout/matrix1"/>
    <dgm:cxn modelId="{6E818931-2886-433A-AA44-8DC58BE6FEA0}" type="presOf" srcId="{439B15D0-EFB0-4705-8084-B706DCC2A44C}" destId="{49B800B0-B6F8-414F-93DA-7C6DF5DFC742}" srcOrd="0" destOrd="0" presId="urn:microsoft.com/office/officeart/2005/8/layout/matrix1"/>
    <dgm:cxn modelId="{7233B933-F290-4918-A3A0-0783BD317B02}" srcId="{6412D220-34B3-45FB-A1E9-A5BAC20B6275}" destId="{FDF6814A-8A8A-43F1-80F4-2A050450C5B8}" srcOrd="2" destOrd="0" parTransId="{8F554A48-36B5-4620-8C4F-00F8B0180896}" sibTransId="{F5E49325-AF3E-4F39-B027-C2FAB8923F54}"/>
    <dgm:cxn modelId="{4A227557-BDE5-411C-92AA-6EB0F9360D0A}" type="presOf" srcId="{8AF57543-4512-4656-B6AB-D3A86AAEFB6C}" destId="{5CB0EFC0-245A-4685-8DF1-C173393338EF}" srcOrd="1" destOrd="0" presId="urn:microsoft.com/office/officeart/2005/8/layout/matrix1"/>
    <dgm:cxn modelId="{0F733D6C-3DA6-455D-9BD1-A2BAD1246B25}" type="presOf" srcId="{FDF6814A-8A8A-43F1-80F4-2A050450C5B8}" destId="{42EFDF1F-CF12-43EA-9D23-DE70CD4F2D61}" srcOrd="0" destOrd="0" presId="urn:microsoft.com/office/officeart/2005/8/layout/matrix1"/>
    <dgm:cxn modelId="{E5F3FB6E-1413-44FF-8C7A-903F54C7C4F9}" type="presOf" srcId="{C14DEA9D-4157-41C2-9AED-2E0F3E518EEB}" destId="{4E0607B3-0939-4B63-BACF-48486BA483FE}" srcOrd="0" destOrd="0" presId="urn:microsoft.com/office/officeart/2005/8/layout/matrix1"/>
    <dgm:cxn modelId="{08AFD16F-A6A3-4D56-808F-E5D843144F38}" srcId="{6412D220-34B3-45FB-A1E9-A5BAC20B6275}" destId="{C14DEA9D-4157-41C2-9AED-2E0F3E518EEB}" srcOrd="1" destOrd="0" parTransId="{7B9B0097-9AA5-4CFC-A47A-FBF484A6084A}" sibTransId="{75F5F545-4E15-46E6-BAE9-9B7F77635AEE}"/>
    <dgm:cxn modelId="{7BD1D195-CAA7-4D7A-BFD2-21341B7DFE16}" type="presOf" srcId="{8AF57543-4512-4656-B6AB-D3A86AAEFB6C}" destId="{1D3BD08B-9F73-4967-B6CC-953DA48F001D}" srcOrd="0" destOrd="0" presId="urn:microsoft.com/office/officeart/2005/8/layout/matrix1"/>
    <dgm:cxn modelId="{561E3FA3-473A-4A2A-A699-2F61797E0547}" type="presOf" srcId="{44B9C65D-1303-4E47-A830-7A6C163A82E9}" destId="{ECF033EE-B942-4582-B7CC-5526B9D06359}" srcOrd="0" destOrd="0" presId="urn:microsoft.com/office/officeart/2005/8/layout/matrix1"/>
    <dgm:cxn modelId="{EBE95FA7-66DF-40EB-A36D-20922BF6E2D6}" srcId="{6412D220-34B3-45FB-A1E9-A5BAC20B6275}" destId="{44B9C65D-1303-4E47-A830-7A6C163A82E9}" srcOrd="3" destOrd="0" parTransId="{74FD6AEF-1C4E-4B2B-A5A8-A2E05ED3C602}" sibTransId="{CBC7DE97-341F-490C-884B-7DD62A05E35A}"/>
    <dgm:cxn modelId="{BFA441B1-44B4-4897-B23B-0267E45841A5}" type="presOf" srcId="{C14DEA9D-4157-41C2-9AED-2E0F3E518EEB}" destId="{92345AC2-69CB-4185-9BEF-2417CBB3275F}" srcOrd="1" destOrd="0" presId="urn:microsoft.com/office/officeart/2005/8/layout/matrix1"/>
    <dgm:cxn modelId="{DC902DCB-E457-4159-97DD-947A5D8D9955}" type="presOf" srcId="{6412D220-34B3-45FB-A1E9-A5BAC20B6275}" destId="{D791B706-B8D9-4F23-BB78-C36591AA637E}" srcOrd="0" destOrd="0" presId="urn:microsoft.com/office/officeart/2005/8/layout/matrix1"/>
    <dgm:cxn modelId="{A19849CB-FA0D-4748-A4C2-9A4C3DC636EB}" type="presOf" srcId="{FDF6814A-8A8A-43F1-80F4-2A050450C5B8}" destId="{F932F2D5-049C-49AE-9A26-B1A163BA68A4}" srcOrd="1" destOrd="0" presId="urn:microsoft.com/office/officeart/2005/8/layout/matrix1"/>
    <dgm:cxn modelId="{26DDAEF3-6A57-4317-8A64-28EB9B4F6622}" srcId="{6412D220-34B3-45FB-A1E9-A5BAC20B6275}" destId="{8AF57543-4512-4656-B6AB-D3A86AAEFB6C}" srcOrd="0" destOrd="0" parTransId="{9250CC75-9037-44F1-9353-790446CB9DC6}" sibTransId="{322FFF0A-35A4-446D-8270-F4C455D4EFAA}"/>
    <dgm:cxn modelId="{6E33BBFB-0123-4656-8B7F-E5790019B470}" srcId="{439B15D0-EFB0-4705-8084-B706DCC2A44C}" destId="{6412D220-34B3-45FB-A1E9-A5BAC20B6275}" srcOrd="0" destOrd="0" parTransId="{A7BF7606-37DF-4252-BE62-4DFCBCB8CCDE}" sibTransId="{9865AD98-423A-43C7-BD7B-3517EF4E69AB}"/>
    <dgm:cxn modelId="{7BB9351A-FB7A-493F-B5B1-7E6C84C7E711}" type="presParOf" srcId="{49B800B0-B6F8-414F-93DA-7C6DF5DFC742}" destId="{C56132F8-4778-45C5-8F68-D0346F97D580}" srcOrd="0" destOrd="0" presId="urn:microsoft.com/office/officeart/2005/8/layout/matrix1"/>
    <dgm:cxn modelId="{DB513629-A0EE-4391-93A7-FE4BC528ACD1}" type="presParOf" srcId="{C56132F8-4778-45C5-8F68-D0346F97D580}" destId="{1D3BD08B-9F73-4967-B6CC-953DA48F001D}" srcOrd="0" destOrd="0" presId="urn:microsoft.com/office/officeart/2005/8/layout/matrix1"/>
    <dgm:cxn modelId="{F0C96DD0-9D97-4239-9F16-537C7DCA6DD1}" type="presParOf" srcId="{C56132F8-4778-45C5-8F68-D0346F97D580}" destId="{5CB0EFC0-245A-4685-8DF1-C173393338EF}" srcOrd="1" destOrd="0" presId="urn:microsoft.com/office/officeart/2005/8/layout/matrix1"/>
    <dgm:cxn modelId="{EB1A0FD6-7A5A-460D-AEBB-715ED907B48D}" type="presParOf" srcId="{C56132F8-4778-45C5-8F68-D0346F97D580}" destId="{4E0607B3-0939-4B63-BACF-48486BA483FE}" srcOrd="2" destOrd="0" presId="urn:microsoft.com/office/officeart/2005/8/layout/matrix1"/>
    <dgm:cxn modelId="{E9832145-9FF5-4551-A2BD-E2EE0A0EA226}" type="presParOf" srcId="{C56132F8-4778-45C5-8F68-D0346F97D580}" destId="{92345AC2-69CB-4185-9BEF-2417CBB3275F}" srcOrd="3" destOrd="0" presId="urn:microsoft.com/office/officeart/2005/8/layout/matrix1"/>
    <dgm:cxn modelId="{B63C26C4-D239-4221-8B3F-F7ADF4D1C26B}" type="presParOf" srcId="{C56132F8-4778-45C5-8F68-D0346F97D580}" destId="{42EFDF1F-CF12-43EA-9D23-DE70CD4F2D61}" srcOrd="4" destOrd="0" presId="urn:microsoft.com/office/officeart/2005/8/layout/matrix1"/>
    <dgm:cxn modelId="{9758544A-FF31-4F91-BC43-D7EFE3697A8C}" type="presParOf" srcId="{C56132F8-4778-45C5-8F68-D0346F97D580}" destId="{F932F2D5-049C-49AE-9A26-B1A163BA68A4}" srcOrd="5" destOrd="0" presId="urn:microsoft.com/office/officeart/2005/8/layout/matrix1"/>
    <dgm:cxn modelId="{9D38C606-1067-41B9-AE7C-B4DDD5C7C4B5}" type="presParOf" srcId="{C56132F8-4778-45C5-8F68-D0346F97D580}" destId="{ECF033EE-B942-4582-B7CC-5526B9D06359}" srcOrd="6" destOrd="0" presId="urn:microsoft.com/office/officeart/2005/8/layout/matrix1"/>
    <dgm:cxn modelId="{34AAF25B-6390-4836-A0C2-789AA477F8B0}" type="presParOf" srcId="{C56132F8-4778-45C5-8F68-D0346F97D580}" destId="{621731F6-F960-4B85-B271-72A950A2E7E4}" srcOrd="7" destOrd="0" presId="urn:microsoft.com/office/officeart/2005/8/layout/matrix1"/>
    <dgm:cxn modelId="{2DD4EE65-EBCE-4ED4-A32F-F9122AB941F0}" type="presParOf" srcId="{49B800B0-B6F8-414F-93DA-7C6DF5DFC742}" destId="{D791B706-B8D9-4F23-BB78-C36591AA637E}" srcOrd="1" destOrd="0" presId="urn:microsoft.com/office/officeart/2005/8/layout/matrix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439B15D0-EFB0-4705-8084-B706DCC2A44C}" type="doc">
      <dgm:prSet loTypeId="urn:microsoft.com/office/officeart/2005/8/layout/matrix1" loCatId="matrix" qsTypeId="urn:microsoft.com/office/officeart/2005/8/quickstyle/simple1" qsCatId="simple" csTypeId="urn:microsoft.com/office/officeart/2005/8/colors/accent0_1" csCatId="mainScheme" phldr="1"/>
      <dgm:spPr/>
      <dgm:t>
        <a:bodyPr/>
        <a:lstStyle/>
        <a:p>
          <a:endParaRPr lang="en-US"/>
        </a:p>
      </dgm:t>
    </dgm:pt>
    <dgm:pt modelId="{6412D220-34B3-45FB-A1E9-A5BAC20B6275}">
      <dgm:prSet phldrT="[Text]"/>
      <dgm:spPr/>
      <dgm:t>
        <a:bodyPr/>
        <a:lstStyle/>
        <a:p>
          <a:r>
            <a:rPr lang="en-US" dirty="0"/>
            <a:t>Concerns</a:t>
          </a:r>
        </a:p>
      </dgm:t>
      <dgm:extLst>
        <a:ext uri="{E40237B7-FDA0-4F09-8148-C483321AD2D9}">
          <dgm14:cNvPr xmlns:dgm14="http://schemas.microsoft.com/office/drawing/2010/diagram" id="0" name="" descr="Ms. Smith has multiple concerns about her advanced directives"/>
        </a:ext>
      </dgm:extLst>
    </dgm:pt>
    <dgm:pt modelId="{A7BF7606-37DF-4252-BE62-4DFCBCB8CCDE}" type="parTrans" cxnId="{6E33BBFB-0123-4656-8B7F-E5790019B470}">
      <dgm:prSet/>
      <dgm:spPr/>
      <dgm:t>
        <a:bodyPr/>
        <a:lstStyle/>
        <a:p>
          <a:endParaRPr lang="en-US"/>
        </a:p>
      </dgm:t>
    </dgm:pt>
    <dgm:pt modelId="{9865AD98-423A-43C7-BD7B-3517EF4E69AB}" type="sibTrans" cxnId="{6E33BBFB-0123-4656-8B7F-E5790019B470}">
      <dgm:prSet/>
      <dgm:spPr/>
      <dgm:t>
        <a:bodyPr/>
        <a:lstStyle/>
        <a:p>
          <a:endParaRPr lang="en-US"/>
        </a:p>
      </dgm:t>
    </dgm:pt>
    <dgm:pt modelId="{8AF57543-4512-4656-B6AB-D3A86AAEFB6C}">
      <dgm:prSet phldrT="[Text]"/>
      <dgm:spPr/>
      <dgm:t>
        <a:bodyPr/>
        <a:lstStyle/>
        <a:p>
          <a:r>
            <a:rPr lang="en-US" dirty="0">
              <a:solidFill>
                <a:schemeClr val="tx1"/>
              </a:solidFill>
            </a:rPr>
            <a:t>Do members have the right PAC services established?</a:t>
          </a:r>
        </a:p>
      </dgm:t>
      <dgm:extLst>
        <a:ext uri="{E40237B7-FDA0-4F09-8148-C483321AD2D9}">
          <dgm14:cNvPr xmlns:dgm14="http://schemas.microsoft.com/office/drawing/2010/diagram" id="0" name="" descr="I wish there was an easy way to access and update my advance directives.&#10;"/>
        </a:ext>
      </dgm:extLst>
    </dgm:pt>
    <dgm:pt modelId="{9250CC75-9037-44F1-9353-790446CB9DC6}" type="parTrans" cxnId="{26DDAEF3-6A57-4317-8A64-28EB9B4F6622}">
      <dgm:prSet/>
      <dgm:spPr/>
      <dgm:t>
        <a:bodyPr/>
        <a:lstStyle/>
        <a:p>
          <a:endParaRPr lang="en-US"/>
        </a:p>
      </dgm:t>
    </dgm:pt>
    <dgm:pt modelId="{322FFF0A-35A4-446D-8270-F4C455D4EFAA}" type="sibTrans" cxnId="{26DDAEF3-6A57-4317-8A64-28EB9B4F6622}">
      <dgm:prSet/>
      <dgm:spPr/>
      <dgm:t>
        <a:bodyPr/>
        <a:lstStyle/>
        <a:p>
          <a:endParaRPr lang="en-US"/>
        </a:p>
      </dgm:t>
    </dgm:pt>
    <dgm:pt modelId="{848F05E9-C11B-4C83-A363-94FDB014C0E9}">
      <dgm:prSet phldrT="[Text]"/>
      <dgm:spPr/>
      <dgm:t>
        <a:bodyPr/>
        <a:lstStyle/>
        <a:p>
          <a:r>
            <a:rPr lang="en-US" dirty="0">
              <a:solidFill>
                <a:schemeClr val="tx1"/>
              </a:solidFill>
            </a:rPr>
            <a:t>Will PAC have the correct information about the surgery, activity restrictions, and medication lists to give the best, most efficient care?</a:t>
          </a:r>
        </a:p>
      </dgm:t>
      <dgm:extLst>
        <a:ext uri="{E40237B7-FDA0-4F09-8148-C483321AD2D9}">
          <dgm14:cNvPr xmlns:dgm14="http://schemas.microsoft.com/office/drawing/2010/diagram" id="0" name="" descr="I wish there was an easy way to access and update my advance directives.&#10;"/>
        </a:ext>
      </dgm:extLst>
    </dgm:pt>
    <dgm:pt modelId="{2AC7550A-9D02-4D84-A9A5-80744027178B}" type="parTrans" cxnId="{5E620955-D071-4372-A11F-712CEB5B90E4}">
      <dgm:prSet/>
      <dgm:spPr/>
      <dgm:t>
        <a:bodyPr/>
        <a:lstStyle/>
        <a:p>
          <a:endParaRPr lang="en-US"/>
        </a:p>
      </dgm:t>
    </dgm:pt>
    <dgm:pt modelId="{10EDB9D3-CB61-45FD-8330-57EFB551AC79}" type="sibTrans" cxnId="{5E620955-D071-4372-A11F-712CEB5B90E4}">
      <dgm:prSet/>
      <dgm:spPr/>
      <dgm:t>
        <a:bodyPr/>
        <a:lstStyle/>
        <a:p>
          <a:endParaRPr lang="en-US"/>
        </a:p>
      </dgm:t>
    </dgm:pt>
    <dgm:pt modelId="{087AF50B-EA36-414D-82D7-F02A0E61CDDB}">
      <dgm:prSet/>
      <dgm:spPr/>
      <dgm:t>
        <a:bodyPr/>
        <a:lstStyle/>
        <a:p>
          <a:r>
            <a:rPr lang="en-US" dirty="0"/>
            <a:t>Do providers know what the members </a:t>
          </a:r>
          <a:r>
            <a:rPr lang="en-US" dirty="0">
              <a:solidFill>
                <a:schemeClr val="tx1"/>
              </a:solidFill>
            </a:rPr>
            <a:t>functional goals are</a:t>
          </a:r>
          <a:r>
            <a:rPr lang="en-US" dirty="0"/>
            <a:t>?</a:t>
          </a:r>
        </a:p>
      </dgm:t>
    </dgm:pt>
    <dgm:pt modelId="{7D06203D-FB18-49D5-92E7-4448BF2E6E0A}" type="parTrans" cxnId="{030A6504-818A-40A7-9CCE-580C273F6E68}">
      <dgm:prSet/>
      <dgm:spPr/>
      <dgm:t>
        <a:bodyPr/>
        <a:lstStyle/>
        <a:p>
          <a:endParaRPr lang="en-US"/>
        </a:p>
      </dgm:t>
    </dgm:pt>
    <dgm:pt modelId="{5D805C24-5DA2-4859-B1B2-91367AE79BDC}" type="sibTrans" cxnId="{030A6504-818A-40A7-9CCE-580C273F6E68}">
      <dgm:prSet/>
      <dgm:spPr/>
      <dgm:t>
        <a:bodyPr/>
        <a:lstStyle/>
        <a:p>
          <a:endParaRPr lang="en-US"/>
        </a:p>
      </dgm:t>
    </dgm:pt>
    <dgm:pt modelId="{85F45AB3-5831-4442-B572-A3ADA6B6F978}">
      <dgm:prSet/>
      <dgm:spPr/>
      <dgm:t>
        <a:bodyPr/>
        <a:lstStyle/>
        <a:p>
          <a:r>
            <a:rPr lang="en-US" dirty="0">
              <a:solidFill>
                <a:schemeClr val="tx1"/>
              </a:solidFill>
            </a:rPr>
            <a:t>Does the treatment plan maximize cost efficiency? </a:t>
          </a:r>
          <a:endParaRPr lang="en-US" strike="sngStrike" dirty="0">
            <a:solidFill>
              <a:schemeClr val="tx1"/>
            </a:solidFill>
          </a:endParaRPr>
        </a:p>
      </dgm:t>
    </dgm:pt>
    <dgm:pt modelId="{24C6FD70-096B-4AD6-A88F-8E6B47F6F513}" type="parTrans" cxnId="{16A394EF-FCA3-4596-8F55-26F7A65B050C}">
      <dgm:prSet/>
      <dgm:spPr/>
      <dgm:t>
        <a:bodyPr/>
        <a:lstStyle/>
        <a:p>
          <a:endParaRPr lang="en-US"/>
        </a:p>
      </dgm:t>
    </dgm:pt>
    <dgm:pt modelId="{D86F57E5-2FDA-4439-B228-599A949A4F52}" type="sibTrans" cxnId="{16A394EF-FCA3-4596-8F55-26F7A65B050C}">
      <dgm:prSet/>
      <dgm:spPr/>
      <dgm:t>
        <a:bodyPr/>
        <a:lstStyle/>
        <a:p>
          <a:endParaRPr lang="en-US"/>
        </a:p>
      </dgm:t>
    </dgm:pt>
    <dgm:pt modelId="{49B800B0-B6F8-414F-93DA-7C6DF5DFC742}" type="pres">
      <dgm:prSet presAssocID="{439B15D0-EFB0-4705-8084-B706DCC2A44C}" presName="diagram" presStyleCnt="0">
        <dgm:presLayoutVars>
          <dgm:chMax val="1"/>
          <dgm:dir/>
          <dgm:animLvl val="ctr"/>
          <dgm:resizeHandles val="exact"/>
        </dgm:presLayoutVars>
      </dgm:prSet>
      <dgm:spPr/>
    </dgm:pt>
    <dgm:pt modelId="{C56132F8-4778-45C5-8F68-D0346F97D580}" type="pres">
      <dgm:prSet presAssocID="{439B15D0-EFB0-4705-8084-B706DCC2A44C}" presName="matrix" presStyleCnt="0"/>
      <dgm:spPr/>
    </dgm:pt>
    <dgm:pt modelId="{1D3BD08B-9F73-4967-B6CC-953DA48F001D}" type="pres">
      <dgm:prSet presAssocID="{439B15D0-EFB0-4705-8084-B706DCC2A44C}" presName="tile1" presStyleLbl="node1" presStyleIdx="0" presStyleCnt="4"/>
      <dgm:spPr/>
    </dgm:pt>
    <dgm:pt modelId="{5CB0EFC0-245A-4685-8DF1-C173393338EF}" type="pres">
      <dgm:prSet presAssocID="{439B15D0-EFB0-4705-8084-B706DCC2A44C}" presName="tile1text" presStyleLbl="node1" presStyleIdx="0" presStyleCnt="4">
        <dgm:presLayoutVars>
          <dgm:chMax val="0"/>
          <dgm:chPref val="0"/>
          <dgm:bulletEnabled val="1"/>
        </dgm:presLayoutVars>
      </dgm:prSet>
      <dgm:spPr/>
    </dgm:pt>
    <dgm:pt modelId="{4E0607B3-0939-4B63-BACF-48486BA483FE}" type="pres">
      <dgm:prSet presAssocID="{439B15D0-EFB0-4705-8084-B706DCC2A44C}" presName="tile2" presStyleLbl="node1" presStyleIdx="1" presStyleCnt="4"/>
      <dgm:spPr/>
    </dgm:pt>
    <dgm:pt modelId="{92345AC2-69CB-4185-9BEF-2417CBB3275F}" type="pres">
      <dgm:prSet presAssocID="{439B15D0-EFB0-4705-8084-B706DCC2A44C}" presName="tile2text" presStyleLbl="node1" presStyleIdx="1" presStyleCnt="4">
        <dgm:presLayoutVars>
          <dgm:chMax val="0"/>
          <dgm:chPref val="0"/>
          <dgm:bulletEnabled val="1"/>
        </dgm:presLayoutVars>
      </dgm:prSet>
      <dgm:spPr/>
    </dgm:pt>
    <dgm:pt modelId="{42EFDF1F-CF12-43EA-9D23-DE70CD4F2D61}" type="pres">
      <dgm:prSet presAssocID="{439B15D0-EFB0-4705-8084-B706DCC2A44C}" presName="tile3" presStyleLbl="node1" presStyleIdx="2" presStyleCnt="4"/>
      <dgm:spPr/>
    </dgm:pt>
    <dgm:pt modelId="{F932F2D5-049C-49AE-9A26-B1A163BA68A4}" type="pres">
      <dgm:prSet presAssocID="{439B15D0-EFB0-4705-8084-B706DCC2A44C}" presName="tile3text" presStyleLbl="node1" presStyleIdx="2" presStyleCnt="4">
        <dgm:presLayoutVars>
          <dgm:chMax val="0"/>
          <dgm:chPref val="0"/>
          <dgm:bulletEnabled val="1"/>
        </dgm:presLayoutVars>
      </dgm:prSet>
      <dgm:spPr/>
    </dgm:pt>
    <dgm:pt modelId="{ECF033EE-B942-4582-B7CC-5526B9D06359}" type="pres">
      <dgm:prSet presAssocID="{439B15D0-EFB0-4705-8084-B706DCC2A44C}" presName="tile4" presStyleLbl="node1" presStyleIdx="3" presStyleCnt="4" custLinFactNeighborY="0"/>
      <dgm:spPr/>
    </dgm:pt>
    <dgm:pt modelId="{621731F6-F960-4B85-B271-72A950A2E7E4}" type="pres">
      <dgm:prSet presAssocID="{439B15D0-EFB0-4705-8084-B706DCC2A44C}" presName="tile4text" presStyleLbl="node1" presStyleIdx="3" presStyleCnt="4">
        <dgm:presLayoutVars>
          <dgm:chMax val="0"/>
          <dgm:chPref val="0"/>
          <dgm:bulletEnabled val="1"/>
        </dgm:presLayoutVars>
      </dgm:prSet>
      <dgm:spPr/>
    </dgm:pt>
    <dgm:pt modelId="{D791B706-B8D9-4F23-BB78-C36591AA637E}" type="pres">
      <dgm:prSet presAssocID="{439B15D0-EFB0-4705-8084-B706DCC2A44C}" presName="centerTile" presStyleLbl="fgShp" presStyleIdx="0" presStyleCnt="1">
        <dgm:presLayoutVars>
          <dgm:chMax val="0"/>
          <dgm:chPref val="0"/>
        </dgm:presLayoutVars>
      </dgm:prSet>
      <dgm:spPr/>
    </dgm:pt>
  </dgm:ptLst>
  <dgm:cxnLst>
    <dgm:cxn modelId="{030A6504-818A-40A7-9CCE-580C273F6E68}" srcId="{6412D220-34B3-45FB-A1E9-A5BAC20B6275}" destId="{087AF50B-EA36-414D-82D7-F02A0E61CDDB}" srcOrd="2" destOrd="0" parTransId="{7D06203D-FB18-49D5-92E7-4448BF2E6E0A}" sibTransId="{5D805C24-5DA2-4859-B1B2-91367AE79BDC}"/>
    <dgm:cxn modelId="{4CC7AF0A-51BF-407C-B1C5-91B900808A8A}" type="presOf" srcId="{85F45AB3-5831-4442-B572-A3ADA6B6F978}" destId="{ECF033EE-B942-4582-B7CC-5526B9D06359}" srcOrd="0" destOrd="0" presId="urn:microsoft.com/office/officeart/2005/8/layout/matrix1"/>
    <dgm:cxn modelId="{6E818931-2886-433A-AA44-8DC58BE6FEA0}" type="presOf" srcId="{439B15D0-EFB0-4705-8084-B706DCC2A44C}" destId="{49B800B0-B6F8-414F-93DA-7C6DF5DFC742}" srcOrd="0" destOrd="0" presId="urn:microsoft.com/office/officeart/2005/8/layout/matrix1"/>
    <dgm:cxn modelId="{5E620955-D071-4372-A11F-712CEB5B90E4}" srcId="{6412D220-34B3-45FB-A1E9-A5BAC20B6275}" destId="{848F05E9-C11B-4C83-A363-94FDB014C0E9}" srcOrd="1" destOrd="0" parTransId="{2AC7550A-9D02-4D84-A9A5-80744027178B}" sibTransId="{10EDB9D3-CB61-45FD-8330-57EFB551AC79}"/>
    <dgm:cxn modelId="{4A227557-BDE5-411C-92AA-6EB0F9360D0A}" type="presOf" srcId="{8AF57543-4512-4656-B6AB-D3A86AAEFB6C}" destId="{5CB0EFC0-245A-4685-8DF1-C173393338EF}" srcOrd="1" destOrd="0" presId="urn:microsoft.com/office/officeart/2005/8/layout/matrix1"/>
    <dgm:cxn modelId="{42AF655C-96DC-4A64-A4D0-FEFA759AAE3A}" type="presOf" srcId="{087AF50B-EA36-414D-82D7-F02A0E61CDDB}" destId="{F932F2D5-049C-49AE-9A26-B1A163BA68A4}" srcOrd="1" destOrd="0" presId="urn:microsoft.com/office/officeart/2005/8/layout/matrix1"/>
    <dgm:cxn modelId="{3754B05F-2A6A-4947-ACBB-768D43F42CDB}" type="presOf" srcId="{848F05E9-C11B-4C83-A363-94FDB014C0E9}" destId="{4E0607B3-0939-4B63-BACF-48486BA483FE}" srcOrd="0" destOrd="0" presId="urn:microsoft.com/office/officeart/2005/8/layout/matrix1"/>
    <dgm:cxn modelId="{7BD1D195-CAA7-4D7A-BFD2-21341B7DFE16}" type="presOf" srcId="{8AF57543-4512-4656-B6AB-D3A86AAEFB6C}" destId="{1D3BD08B-9F73-4967-B6CC-953DA48F001D}" srcOrd="0" destOrd="0" presId="urn:microsoft.com/office/officeart/2005/8/layout/matrix1"/>
    <dgm:cxn modelId="{C43D2EA1-014B-44C0-88C2-5CEEBB9C0744}" type="presOf" srcId="{848F05E9-C11B-4C83-A363-94FDB014C0E9}" destId="{92345AC2-69CB-4185-9BEF-2417CBB3275F}" srcOrd="1" destOrd="0" presId="urn:microsoft.com/office/officeart/2005/8/layout/matrix1"/>
    <dgm:cxn modelId="{EEB100BA-2978-4563-B34D-C7193B127478}" type="presOf" srcId="{087AF50B-EA36-414D-82D7-F02A0E61CDDB}" destId="{42EFDF1F-CF12-43EA-9D23-DE70CD4F2D61}" srcOrd="0" destOrd="0" presId="urn:microsoft.com/office/officeart/2005/8/layout/matrix1"/>
    <dgm:cxn modelId="{DC902DCB-E457-4159-97DD-947A5D8D9955}" type="presOf" srcId="{6412D220-34B3-45FB-A1E9-A5BAC20B6275}" destId="{D791B706-B8D9-4F23-BB78-C36591AA637E}" srcOrd="0" destOrd="0" presId="urn:microsoft.com/office/officeart/2005/8/layout/matrix1"/>
    <dgm:cxn modelId="{16A394EF-FCA3-4596-8F55-26F7A65B050C}" srcId="{6412D220-34B3-45FB-A1E9-A5BAC20B6275}" destId="{85F45AB3-5831-4442-B572-A3ADA6B6F978}" srcOrd="3" destOrd="0" parTransId="{24C6FD70-096B-4AD6-A88F-8E6B47F6F513}" sibTransId="{D86F57E5-2FDA-4439-B228-599A949A4F52}"/>
    <dgm:cxn modelId="{26DDAEF3-6A57-4317-8A64-28EB9B4F6622}" srcId="{6412D220-34B3-45FB-A1E9-A5BAC20B6275}" destId="{8AF57543-4512-4656-B6AB-D3A86AAEFB6C}" srcOrd="0" destOrd="0" parTransId="{9250CC75-9037-44F1-9353-790446CB9DC6}" sibTransId="{322FFF0A-35A4-446D-8270-F4C455D4EFAA}"/>
    <dgm:cxn modelId="{45C03DF6-6115-437F-98B1-F7E42B24F975}" type="presOf" srcId="{85F45AB3-5831-4442-B572-A3ADA6B6F978}" destId="{621731F6-F960-4B85-B271-72A950A2E7E4}" srcOrd="1" destOrd="0" presId="urn:microsoft.com/office/officeart/2005/8/layout/matrix1"/>
    <dgm:cxn modelId="{6E33BBFB-0123-4656-8B7F-E5790019B470}" srcId="{439B15D0-EFB0-4705-8084-B706DCC2A44C}" destId="{6412D220-34B3-45FB-A1E9-A5BAC20B6275}" srcOrd="0" destOrd="0" parTransId="{A7BF7606-37DF-4252-BE62-4DFCBCB8CCDE}" sibTransId="{9865AD98-423A-43C7-BD7B-3517EF4E69AB}"/>
    <dgm:cxn modelId="{7BB9351A-FB7A-493F-B5B1-7E6C84C7E711}" type="presParOf" srcId="{49B800B0-B6F8-414F-93DA-7C6DF5DFC742}" destId="{C56132F8-4778-45C5-8F68-D0346F97D580}" srcOrd="0" destOrd="0" presId="urn:microsoft.com/office/officeart/2005/8/layout/matrix1"/>
    <dgm:cxn modelId="{DB513629-A0EE-4391-93A7-FE4BC528ACD1}" type="presParOf" srcId="{C56132F8-4778-45C5-8F68-D0346F97D580}" destId="{1D3BD08B-9F73-4967-B6CC-953DA48F001D}" srcOrd="0" destOrd="0" presId="urn:microsoft.com/office/officeart/2005/8/layout/matrix1"/>
    <dgm:cxn modelId="{F0C96DD0-9D97-4239-9F16-537C7DCA6DD1}" type="presParOf" srcId="{C56132F8-4778-45C5-8F68-D0346F97D580}" destId="{5CB0EFC0-245A-4685-8DF1-C173393338EF}" srcOrd="1" destOrd="0" presId="urn:microsoft.com/office/officeart/2005/8/layout/matrix1"/>
    <dgm:cxn modelId="{EB1A0FD6-7A5A-460D-AEBB-715ED907B48D}" type="presParOf" srcId="{C56132F8-4778-45C5-8F68-D0346F97D580}" destId="{4E0607B3-0939-4B63-BACF-48486BA483FE}" srcOrd="2" destOrd="0" presId="urn:microsoft.com/office/officeart/2005/8/layout/matrix1"/>
    <dgm:cxn modelId="{E9832145-9FF5-4551-A2BD-E2EE0A0EA226}" type="presParOf" srcId="{C56132F8-4778-45C5-8F68-D0346F97D580}" destId="{92345AC2-69CB-4185-9BEF-2417CBB3275F}" srcOrd="3" destOrd="0" presId="urn:microsoft.com/office/officeart/2005/8/layout/matrix1"/>
    <dgm:cxn modelId="{B63C26C4-D239-4221-8B3F-F7ADF4D1C26B}" type="presParOf" srcId="{C56132F8-4778-45C5-8F68-D0346F97D580}" destId="{42EFDF1F-CF12-43EA-9D23-DE70CD4F2D61}" srcOrd="4" destOrd="0" presId="urn:microsoft.com/office/officeart/2005/8/layout/matrix1"/>
    <dgm:cxn modelId="{9758544A-FF31-4F91-BC43-D7EFE3697A8C}" type="presParOf" srcId="{C56132F8-4778-45C5-8F68-D0346F97D580}" destId="{F932F2D5-049C-49AE-9A26-B1A163BA68A4}" srcOrd="5" destOrd="0" presId="urn:microsoft.com/office/officeart/2005/8/layout/matrix1"/>
    <dgm:cxn modelId="{9D38C606-1067-41B9-AE7C-B4DDD5C7C4B5}" type="presParOf" srcId="{C56132F8-4778-45C5-8F68-D0346F97D580}" destId="{ECF033EE-B942-4582-B7CC-5526B9D06359}" srcOrd="6" destOrd="0" presId="urn:microsoft.com/office/officeart/2005/8/layout/matrix1"/>
    <dgm:cxn modelId="{34AAF25B-6390-4836-A0C2-789AA477F8B0}" type="presParOf" srcId="{C56132F8-4778-45C5-8F68-D0346F97D580}" destId="{621731F6-F960-4B85-B271-72A950A2E7E4}" srcOrd="7" destOrd="0" presId="urn:microsoft.com/office/officeart/2005/8/layout/matrix1"/>
    <dgm:cxn modelId="{2DD4EE65-EBCE-4ED4-A32F-F9122AB941F0}" type="presParOf" srcId="{49B800B0-B6F8-414F-93DA-7C6DF5DFC742}" destId="{D791B706-B8D9-4F23-BB78-C36591AA637E}" srcOrd="1" destOrd="0" presId="urn:microsoft.com/office/officeart/2005/8/layout/matrix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D3BD08B-9F73-4967-B6CC-953DA48F001D}">
      <dsp:nvSpPr>
        <dsp:cNvPr id="0" name=""/>
        <dsp:cNvSpPr/>
      </dsp:nvSpPr>
      <dsp:spPr>
        <a:xfrm rot="16200000">
          <a:off x="1509220" y="-1508918"/>
          <a:ext cx="2011362" cy="5029199"/>
        </a:xfrm>
        <a:prstGeom prst="round1Rect">
          <a:avLst/>
        </a:prstGeom>
        <a:solidFill>
          <a:schemeClr val="lt1">
            <a:hueOff val="0"/>
            <a:satOff val="0"/>
            <a:lumOff val="0"/>
            <a:alphaOff val="0"/>
          </a:schemeClr>
        </a:solidFill>
        <a:ln w="15875" cap="flat" cmpd="sng" algn="ctr">
          <a:solidFill>
            <a:schemeClr val="dk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84912" tIns="184912" rIns="184912" bIns="184912" numCol="1" spcCol="1270" anchor="ctr" anchorCtr="0">
          <a:noAutofit/>
        </a:bodyPr>
        <a:lstStyle/>
        <a:p>
          <a:pPr marL="0" lvl="0" indent="0" algn="ctr" defTabSz="1155700">
            <a:lnSpc>
              <a:spcPct val="90000"/>
            </a:lnSpc>
            <a:spcBef>
              <a:spcPct val="0"/>
            </a:spcBef>
            <a:spcAft>
              <a:spcPct val="35000"/>
            </a:spcAft>
            <a:buNone/>
          </a:pPr>
          <a:r>
            <a:rPr lang="en-US" sz="2600" kern="1200" dirty="0"/>
            <a:t>Will I be able to walk independently with a cane again</a:t>
          </a:r>
          <a:r>
            <a:rPr lang="en-US" sz="2600" kern="1200" dirty="0">
              <a:solidFill>
                <a:schemeClr val="tx1"/>
              </a:solidFill>
            </a:rPr>
            <a:t>?</a:t>
          </a:r>
          <a:r>
            <a:rPr lang="en-US" sz="2600" kern="1200" dirty="0"/>
            <a:t> </a:t>
          </a:r>
        </a:p>
      </dsp:txBody>
      <dsp:txXfrm rot="5400000">
        <a:off x="301" y="0"/>
        <a:ext cx="5029199" cy="1508521"/>
      </dsp:txXfrm>
    </dsp:sp>
    <dsp:sp modelId="{4E0607B3-0939-4B63-BACF-48486BA483FE}">
      <dsp:nvSpPr>
        <dsp:cNvPr id="0" name=""/>
        <dsp:cNvSpPr/>
      </dsp:nvSpPr>
      <dsp:spPr>
        <a:xfrm>
          <a:off x="5029199" y="0"/>
          <a:ext cx="5029199" cy="2011362"/>
        </a:xfrm>
        <a:prstGeom prst="round1Rect">
          <a:avLst/>
        </a:prstGeom>
        <a:solidFill>
          <a:schemeClr val="lt1">
            <a:hueOff val="0"/>
            <a:satOff val="0"/>
            <a:lumOff val="0"/>
            <a:alphaOff val="0"/>
          </a:schemeClr>
        </a:solidFill>
        <a:ln w="15875" cap="flat" cmpd="sng" algn="ctr">
          <a:solidFill>
            <a:schemeClr val="dk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84912" tIns="184912" rIns="184912" bIns="184912" numCol="1" spcCol="1270" anchor="ctr" anchorCtr="0">
          <a:noAutofit/>
        </a:bodyPr>
        <a:lstStyle/>
        <a:p>
          <a:pPr marL="0" lvl="0" indent="0" algn="ctr" defTabSz="1155700">
            <a:lnSpc>
              <a:spcPct val="90000"/>
            </a:lnSpc>
            <a:spcBef>
              <a:spcPct val="0"/>
            </a:spcBef>
            <a:spcAft>
              <a:spcPct val="35000"/>
            </a:spcAft>
            <a:buNone/>
          </a:pPr>
          <a:r>
            <a:rPr lang="en-US" sz="2600" kern="1200" dirty="0">
              <a:solidFill>
                <a:schemeClr val="tx1"/>
              </a:solidFill>
            </a:rPr>
            <a:t>What will my quality of life be? (Will I be independent in ADLs?)</a:t>
          </a:r>
        </a:p>
      </dsp:txBody>
      <dsp:txXfrm>
        <a:off x="5029199" y="0"/>
        <a:ext cx="5029199" cy="1508521"/>
      </dsp:txXfrm>
    </dsp:sp>
    <dsp:sp modelId="{42EFDF1F-CF12-43EA-9D23-DE70CD4F2D61}">
      <dsp:nvSpPr>
        <dsp:cNvPr id="0" name=""/>
        <dsp:cNvSpPr/>
      </dsp:nvSpPr>
      <dsp:spPr>
        <a:xfrm rot="10800000">
          <a:off x="0" y="2011362"/>
          <a:ext cx="5029199" cy="2011362"/>
        </a:xfrm>
        <a:prstGeom prst="round1Rect">
          <a:avLst/>
        </a:prstGeom>
        <a:solidFill>
          <a:schemeClr val="lt1">
            <a:hueOff val="0"/>
            <a:satOff val="0"/>
            <a:lumOff val="0"/>
            <a:alphaOff val="0"/>
          </a:schemeClr>
        </a:solidFill>
        <a:ln w="15875" cap="flat" cmpd="sng" algn="ctr">
          <a:solidFill>
            <a:schemeClr val="dk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84912" tIns="184912" rIns="184912" bIns="184912" numCol="1" spcCol="1270" anchor="ctr" anchorCtr="0">
          <a:noAutofit/>
        </a:bodyPr>
        <a:lstStyle/>
        <a:p>
          <a:pPr marL="0" lvl="0" indent="0" algn="ctr" defTabSz="1155700">
            <a:lnSpc>
              <a:spcPct val="90000"/>
            </a:lnSpc>
            <a:spcBef>
              <a:spcPct val="0"/>
            </a:spcBef>
            <a:spcAft>
              <a:spcPct val="35000"/>
            </a:spcAft>
            <a:buNone/>
          </a:pPr>
          <a:r>
            <a:rPr lang="en-US" sz="2600" kern="1200" dirty="0"/>
            <a:t>Will the SNF be able to help me reach </a:t>
          </a:r>
          <a:r>
            <a:rPr lang="en-US" sz="2600" kern="1200" dirty="0">
              <a:solidFill>
                <a:schemeClr val="tx1"/>
              </a:solidFill>
            </a:rPr>
            <a:t>my</a:t>
          </a:r>
          <a:r>
            <a:rPr lang="en-US" sz="2600" kern="1200" dirty="0"/>
            <a:t> functional goals?</a:t>
          </a:r>
        </a:p>
      </dsp:txBody>
      <dsp:txXfrm rot="10800000">
        <a:off x="0" y="2514203"/>
        <a:ext cx="5029199" cy="1508521"/>
      </dsp:txXfrm>
    </dsp:sp>
    <dsp:sp modelId="{ECF033EE-B942-4582-B7CC-5526B9D06359}">
      <dsp:nvSpPr>
        <dsp:cNvPr id="0" name=""/>
        <dsp:cNvSpPr/>
      </dsp:nvSpPr>
      <dsp:spPr>
        <a:xfrm rot="5400000">
          <a:off x="6538118" y="502443"/>
          <a:ext cx="2011362" cy="5029199"/>
        </a:xfrm>
        <a:prstGeom prst="round1Rect">
          <a:avLst/>
        </a:prstGeom>
        <a:solidFill>
          <a:schemeClr val="lt1">
            <a:hueOff val="0"/>
            <a:satOff val="0"/>
            <a:lumOff val="0"/>
            <a:alphaOff val="0"/>
          </a:schemeClr>
        </a:solidFill>
        <a:ln w="15875" cap="flat" cmpd="sng" algn="ctr">
          <a:solidFill>
            <a:schemeClr val="dk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84912" tIns="184912" rIns="184912" bIns="184912" numCol="1" spcCol="1270" anchor="ctr" anchorCtr="0">
          <a:noAutofit/>
        </a:bodyPr>
        <a:lstStyle/>
        <a:p>
          <a:pPr marL="0" lvl="0" indent="0" algn="ctr" defTabSz="1155700">
            <a:lnSpc>
              <a:spcPct val="90000"/>
            </a:lnSpc>
            <a:spcBef>
              <a:spcPct val="0"/>
            </a:spcBef>
            <a:spcAft>
              <a:spcPct val="35000"/>
            </a:spcAft>
            <a:buNone/>
          </a:pPr>
          <a:r>
            <a:rPr lang="en-US" sz="2600" kern="1200" dirty="0">
              <a:solidFill>
                <a:schemeClr val="tx1"/>
              </a:solidFill>
            </a:rPr>
            <a:t>How will I maintain my health once I am at home?</a:t>
          </a:r>
        </a:p>
      </dsp:txBody>
      <dsp:txXfrm rot="-5400000">
        <a:off x="5029200" y="2514203"/>
        <a:ext cx="5029199" cy="1508521"/>
      </dsp:txXfrm>
    </dsp:sp>
    <dsp:sp modelId="{D791B706-B8D9-4F23-BB78-C36591AA637E}">
      <dsp:nvSpPr>
        <dsp:cNvPr id="0" name=""/>
        <dsp:cNvSpPr/>
      </dsp:nvSpPr>
      <dsp:spPr>
        <a:xfrm>
          <a:off x="3520440" y="1508521"/>
          <a:ext cx="3017520" cy="1005681"/>
        </a:xfrm>
        <a:prstGeom prst="roundRect">
          <a:avLst/>
        </a:prstGeom>
        <a:solidFill>
          <a:schemeClr val="dk1">
            <a:tint val="60000"/>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99060" tIns="99060" rIns="99060" bIns="99060" numCol="1" spcCol="1270" anchor="ctr" anchorCtr="0">
          <a:noAutofit/>
        </a:bodyPr>
        <a:lstStyle/>
        <a:p>
          <a:pPr marL="0" lvl="0" indent="0" algn="ctr" defTabSz="1155700">
            <a:lnSpc>
              <a:spcPct val="90000"/>
            </a:lnSpc>
            <a:spcBef>
              <a:spcPct val="0"/>
            </a:spcBef>
            <a:spcAft>
              <a:spcPct val="35000"/>
            </a:spcAft>
            <a:buNone/>
          </a:pPr>
          <a:r>
            <a:rPr lang="en-US" sz="2600" kern="1200" dirty="0"/>
            <a:t>Concerns</a:t>
          </a:r>
        </a:p>
      </dsp:txBody>
      <dsp:txXfrm>
        <a:off x="3569533" y="1557614"/>
        <a:ext cx="2919334" cy="907495"/>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D3BD08B-9F73-4967-B6CC-953DA48F001D}">
      <dsp:nvSpPr>
        <dsp:cNvPr id="0" name=""/>
        <dsp:cNvSpPr/>
      </dsp:nvSpPr>
      <dsp:spPr>
        <a:xfrm rot="16200000">
          <a:off x="1508918" y="-1508918"/>
          <a:ext cx="2011362" cy="5029199"/>
        </a:xfrm>
        <a:prstGeom prst="round1Rect">
          <a:avLst/>
        </a:prstGeom>
        <a:solidFill>
          <a:schemeClr val="lt1">
            <a:hueOff val="0"/>
            <a:satOff val="0"/>
            <a:lumOff val="0"/>
            <a:alphaOff val="0"/>
          </a:schemeClr>
        </a:solidFill>
        <a:ln w="15875" cap="flat" cmpd="sng" algn="ctr">
          <a:solidFill>
            <a:schemeClr val="dk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56464" tIns="156464" rIns="156464" bIns="156464" numCol="1" spcCol="1270" anchor="ctr" anchorCtr="0">
          <a:noAutofit/>
        </a:bodyPr>
        <a:lstStyle/>
        <a:p>
          <a:pPr marL="0" lvl="0" indent="0" algn="ctr" defTabSz="977900">
            <a:lnSpc>
              <a:spcPct val="90000"/>
            </a:lnSpc>
            <a:spcBef>
              <a:spcPct val="0"/>
            </a:spcBef>
            <a:spcAft>
              <a:spcPct val="35000"/>
            </a:spcAft>
            <a:buNone/>
          </a:pPr>
          <a:r>
            <a:rPr lang="en-US" sz="2200" kern="1200" dirty="0">
              <a:solidFill>
                <a:schemeClr val="tx1"/>
              </a:solidFill>
            </a:rPr>
            <a:t>How can I support Mom if she doesn’t communicate all of her healthcare information to me?</a:t>
          </a:r>
        </a:p>
      </dsp:txBody>
      <dsp:txXfrm rot="5400000">
        <a:off x="0" y="0"/>
        <a:ext cx="5029199" cy="1508521"/>
      </dsp:txXfrm>
    </dsp:sp>
    <dsp:sp modelId="{4E0607B3-0939-4B63-BACF-48486BA483FE}">
      <dsp:nvSpPr>
        <dsp:cNvPr id="0" name=""/>
        <dsp:cNvSpPr/>
      </dsp:nvSpPr>
      <dsp:spPr>
        <a:xfrm>
          <a:off x="5029199" y="0"/>
          <a:ext cx="5029199" cy="2011362"/>
        </a:xfrm>
        <a:prstGeom prst="round1Rect">
          <a:avLst/>
        </a:prstGeom>
        <a:solidFill>
          <a:schemeClr val="lt1">
            <a:hueOff val="0"/>
            <a:satOff val="0"/>
            <a:lumOff val="0"/>
            <a:alphaOff val="0"/>
          </a:schemeClr>
        </a:solidFill>
        <a:ln w="15875" cap="flat" cmpd="sng" algn="ctr">
          <a:solidFill>
            <a:schemeClr val="dk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56464" tIns="156464" rIns="156464" bIns="156464" numCol="1" spcCol="1270" anchor="ctr" anchorCtr="0">
          <a:noAutofit/>
        </a:bodyPr>
        <a:lstStyle/>
        <a:p>
          <a:pPr marL="0" lvl="0" indent="0" algn="ctr" defTabSz="977900">
            <a:lnSpc>
              <a:spcPct val="90000"/>
            </a:lnSpc>
            <a:spcBef>
              <a:spcPct val="0"/>
            </a:spcBef>
            <a:spcAft>
              <a:spcPct val="35000"/>
            </a:spcAft>
            <a:buNone/>
          </a:pPr>
          <a:r>
            <a:rPr lang="en-US" sz="2200" kern="1200" dirty="0"/>
            <a:t>Will Mom be able to manage her own </a:t>
          </a:r>
          <a:r>
            <a:rPr lang="en-US" sz="2200" kern="1200" dirty="0">
              <a:solidFill>
                <a:schemeClr val="tx1"/>
              </a:solidFill>
            </a:rPr>
            <a:t>healthcare needs (</a:t>
          </a:r>
          <a:r>
            <a:rPr lang="en-US" sz="2200" kern="1200" dirty="0"/>
            <a:t>transportation to appointments) once she leaves the SNF?</a:t>
          </a:r>
        </a:p>
      </dsp:txBody>
      <dsp:txXfrm>
        <a:off x="5029199" y="0"/>
        <a:ext cx="5029199" cy="1508521"/>
      </dsp:txXfrm>
    </dsp:sp>
    <dsp:sp modelId="{42EFDF1F-CF12-43EA-9D23-DE70CD4F2D61}">
      <dsp:nvSpPr>
        <dsp:cNvPr id="0" name=""/>
        <dsp:cNvSpPr/>
      </dsp:nvSpPr>
      <dsp:spPr>
        <a:xfrm rot="10800000">
          <a:off x="0" y="2011362"/>
          <a:ext cx="5029199" cy="2011362"/>
        </a:xfrm>
        <a:prstGeom prst="round1Rect">
          <a:avLst/>
        </a:prstGeom>
        <a:solidFill>
          <a:schemeClr val="lt1">
            <a:hueOff val="0"/>
            <a:satOff val="0"/>
            <a:lumOff val="0"/>
            <a:alphaOff val="0"/>
          </a:schemeClr>
        </a:solidFill>
        <a:ln w="15875" cap="flat" cmpd="sng" algn="ctr">
          <a:solidFill>
            <a:schemeClr val="dk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56464" tIns="156464" rIns="156464" bIns="156464" numCol="1" spcCol="1270" anchor="ctr" anchorCtr="0">
          <a:noAutofit/>
        </a:bodyPr>
        <a:lstStyle/>
        <a:p>
          <a:pPr marL="0" lvl="0" indent="0" algn="ctr" defTabSz="977900">
            <a:lnSpc>
              <a:spcPct val="90000"/>
            </a:lnSpc>
            <a:spcBef>
              <a:spcPct val="0"/>
            </a:spcBef>
            <a:spcAft>
              <a:spcPct val="35000"/>
            </a:spcAft>
            <a:buNone/>
          </a:pPr>
          <a:r>
            <a:rPr lang="en-US" sz="2200" kern="1200" dirty="0"/>
            <a:t>Will the </a:t>
          </a:r>
          <a:r>
            <a:rPr lang="en-US" sz="2200" kern="1200" dirty="0">
              <a:solidFill>
                <a:schemeClr val="tx1"/>
              </a:solidFill>
            </a:rPr>
            <a:t>providers know </a:t>
          </a:r>
          <a:r>
            <a:rPr lang="en-US" sz="2200" kern="1200" dirty="0"/>
            <a:t>to contact and discuss Mom’s condition &amp; progress with me?</a:t>
          </a:r>
        </a:p>
      </dsp:txBody>
      <dsp:txXfrm rot="10800000">
        <a:off x="0" y="2514203"/>
        <a:ext cx="5029199" cy="1508521"/>
      </dsp:txXfrm>
    </dsp:sp>
    <dsp:sp modelId="{ECF033EE-B942-4582-B7CC-5526B9D06359}">
      <dsp:nvSpPr>
        <dsp:cNvPr id="0" name=""/>
        <dsp:cNvSpPr/>
      </dsp:nvSpPr>
      <dsp:spPr>
        <a:xfrm rot="5400000">
          <a:off x="6538118" y="502443"/>
          <a:ext cx="2011362" cy="5029199"/>
        </a:xfrm>
        <a:prstGeom prst="round1Rect">
          <a:avLst/>
        </a:prstGeom>
        <a:solidFill>
          <a:schemeClr val="lt1">
            <a:hueOff val="0"/>
            <a:satOff val="0"/>
            <a:lumOff val="0"/>
            <a:alphaOff val="0"/>
          </a:schemeClr>
        </a:solidFill>
        <a:ln w="15875" cap="flat" cmpd="sng" algn="ctr">
          <a:solidFill>
            <a:schemeClr val="dk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56464" tIns="156464" rIns="156464" bIns="156464" numCol="1" spcCol="1270" anchor="ctr" anchorCtr="0">
          <a:noAutofit/>
        </a:bodyPr>
        <a:lstStyle/>
        <a:p>
          <a:pPr marL="0" lvl="0" indent="0" algn="ctr" defTabSz="977900">
            <a:lnSpc>
              <a:spcPct val="90000"/>
            </a:lnSpc>
            <a:spcBef>
              <a:spcPct val="0"/>
            </a:spcBef>
            <a:spcAft>
              <a:spcPct val="35000"/>
            </a:spcAft>
            <a:buNone/>
          </a:pPr>
          <a:r>
            <a:rPr lang="en-US" sz="2200" kern="1200" dirty="0"/>
            <a:t>How will I know if Mom has made any changes to her goals?</a:t>
          </a:r>
        </a:p>
      </dsp:txBody>
      <dsp:txXfrm rot="-5400000">
        <a:off x="5029200" y="2514203"/>
        <a:ext cx="5029199" cy="1508521"/>
      </dsp:txXfrm>
    </dsp:sp>
    <dsp:sp modelId="{D791B706-B8D9-4F23-BB78-C36591AA637E}">
      <dsp:nvSpPr>
        <dsp:cNvPr id="0" name=""/>
        <dsp:cNvSpPr/>
      </dsp:nvSpPr>
      <dsp:spPr>
        <a:xfrm>
          <a:off x="3520440" y="1508521"/>
          <a:ext cx="3017520" cy="1005681"/>
        </a:xfrm>
        <a:prstGeom prst="roundRect">
          <a:avLst/>
        </a:prstGeom>
        <a:solidFill>
          <a:schemeClr val="dk1">
            <a:tint val="60000"/>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en-US" sz="2200" kern="1200" dirty="0"/>
            <a:t>Concerns</a:t>
          </a:r>
        </a:p>
      </dsp:txBody>
      <dsp:txXfrm>
        <a:off x="3569533" y="1557614"/>
        <a:ext cx="2919334" cy="907495"/>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D3BD08B-9F73-4967-B6CC-953DA48F001D}">
      <dsp:nvSpPr>
        <dsp:cNvPr id="0" name=""/>
        <dsp:cNvSpPr/>
      </dsp:nvSpPr>
      <dsp:spPr>
        <a:xfrm rot="16200000">
          <a:off x="1508918" y="-1508918"/>
          <a:ext cx="2011362" cy="5029199"/>
        </a:xfrm>
        <a:prstGeom prst="round1Rect">
          <a:avLst/>
        </a:prstGeom>
        <a:solidFill>
          <a:schemeClr val="lt1">
            <a:hueOff val="0"/>
            <a:satOff val="0"/>
            <a:lumOff val="0"/>
            <a:alphaOff val="0"/>
          </a:schemeClr>
        </a:solidFill>
        <a:ln w="15875" cap="flat" cmpd="sng" algn="ctr">
          <a:solidFill>
            <a:schemeClr val="dk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49352" tIns="149352" rIns="149352" bIns="149352" numCol="1" spcCol="1270" anchor="ctr" anchorCtr="0">
          <a:noAutofit/>
        </a:bodyPr>
        <a:lstStyle/>
        <a:p>
          <a:pPr marL="0" lvl="0" indent="0" algn="ctr" defTabSz="933450">
            <a:lnSpc>
              <a:spcPct val="90000"/>
            </a:lnSpc>
            <a:spcBef>
              <a:spcPct val="0"/>
            </a:spcBef>
            <a:spcAft>
              <a:spcPct val="35000"/>
            </a:spcAft>
            <a:buNone/>
          </a:pPr>
          <a:endParaRPr lang="en-US" sz="2100" kern="1200" dirty="0">
            <a:solidFill>
              <a:schemeClr val="tx1"/>
            </a:solidFill>
          </a:endParaRPr>
        </a:p>
      </dsp:txBody>
      <dsp:txXfrm rot="5400000">
        <a:off x="0" y="0"/>
        <a:ext cx="5029199" cy="1508521"/>
      </dsp:txXfrm>
    </dsp:sp>
    <dsp:sp modelId="{4E0607B3-0939-4B63-BACF-48486BA483FE}">
      <dsp:nvSpPr>
        <dsp:cNvPr id="0" name=""/>
        <dsp:cNvSpPr/>
      </dsp:nvSpPr>
      <dsp:spPr>
        <a:xfrm>
          <a:off x="5029199" y="0"/>
          <a:ext cx="5029199" cy="2011362"/>
        </a:xfrm>
        <a:prstGeom prst="round1Rect">
          <a:avLst/>
        </a:prstGeom>
        <a:solidFill>
          <a:schemeClr val="lt1">
            <a:hueOff val="0"/>
            <a:satOff val="0"/>
            <a:lumOff val="0"/>
            <a:alphaOff val="0"/>
          </a:schemeClr>
        </a:solidFill>
        <a:ln w="15875" cap="flat" cmpd="sng" algn="ctr">
          <a:solidFill>
            <a:schemeClr val="dk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49352" tIns="149352" rIns="149352" bIns="149352" numCol="1" spcCol="1270" anchor="ctr" anchorCtr="0">
          <a:noAutofit/>
        </a:bodyPr>
        <a:lstStyle/>
        <a:p>
          <a:pPr marL="0" lvl="0" indent="0" algn="ctr" defTabSz="933450">
            <a:lnSpc>
              <a:spcPct val="90000"/>
            </a:lnSpc>
            <a:spcBef>
              <a:spcPct val="0"/>
            </a:spcBef>
            <a:spcAft>
              <a:spcPct val="35000"/>
            </a:spcAft>
            <a:buNone/>
          </a:pPr>
          <a:r>
            <a:rPr lang="en-US" sz="2100" kern="1200" dirty="0">
              <a:solidFill>
                <a:schemeClr val="tx1"/>
              </a:solidFill>
            </a:rPr>
            <a:t>Will the SNF have the correct information about Ms. Smith’s functional goals and communicate progress toward goals to the family?</a:t>
          </a:r>
        </a:p>
      </dsp:txBody>
      <dsp:txXfrm>
        <a:off x="5029199" y="0"/>
        <a:ext cx="5029199" cy="1508521"/>
      </dsp:txXfrm>
    </dsp:sp>
    <dsp:sp modelId="{42EFDF1F-CF12-43EA-9D23-DE70CD4F2D61}">
      <dsp:nvSpPr>
        <dsp:cNvPr id="0" name=""/>
        <dsp:cNvSpPr/>
      </dsp:nvSpPr>
      <dsp:spPr>
        <a:xfrm rot="10800000">
          <a:off x="0" y="2011362"/>
          <a:ext cx="5029199" cy="2011362"/>
        </a:xfrm>
        <a:prstGeom prst="round1Rect">
          <a:avLst/>
        </a:prstGeom>
        <a:solidFill>
          <a:schemeClr val="lt1">
            <a:hueOff val="0"/>
            <a:satOff val="0"/>
            <a:lumOff val="0"/>
            <a:alphaOff val="0"/>
          </a:schemeClr>
        </a:solidFill>
        <a:ln w="15875" cap="flat" cmpd="sng" algn="ctr">
          <a:solidFill>
            <a:schemeClr val="dk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49352" tIns="149352" rIns="149352" bIns="149352" numCol="1" spcCol="1270" anchor="ctr" anchorCtr="0">
          <a:noAutofit/>
        </a:bodyPr>
        <a:lstStyle/>
        <a:p>
          <a:pPr marL="0" lvl="0" indent="0" algn="ctr" defTabSz="933450">
            <a:lnSpc>
              <a:spcPct val="90000"/>
            </a:lnSpc>
            <a:spcBef>
              <a:spcPct val="0"/>
            </a:spcBef>
            <a:spcAft>
              <a:spcPct val="35000"/>
            </a:spcAft>
            <a:buNone/>
          </a:pPr>
          <a:r>
            <a:rPr lang="en-US" sz="2100" kern="1200" dirty="0">
              <a:solidFill>
                <a:schemeClr val="tx1"/>
              </a:solidFill>
            </a:rPr>
            <a:t>Since Ms. Smith has limited social support, w</a:t>
          </a:r>
          <a:r>
            <a:rPr lang="en-US" sz="2100" kern="1200" dirty="0"/>
            <a:t>ill family be able to support Ms. Smith once she is home or will patient need home care services?</a:t>
          </a:r>
        </a:p>
      </dsp:txBody>
      <dsp:txXfrm rot="10800000">
        <a:off x="0" y="2514203"/>
        <a:ext cx="5029199" cy="1508521"/>
      </dsp:txXfrm>
    </dsp:sp>
    <dsp:sp modelId="{ECF033EE-B942-4582-B7CC-5526B9D06359}">
      <dsp:nvSpPr>
        <dsp:cNvPr id="0" name=""/>
        <dsp:cNvSpPr/>
      </dsp:nvSpPr>
      <dsp:spPr>
        <a:xfrm rot="5400000">
          <a:off x="6538118" y="502443"/>
          <a:ext cx="2011362" cy="5029199"/>
        </a:xfrm>
        <a:prstGeom prst="round1Rect">
          <a:avLst/>
        </a:prstGeom>
        <a:solidFill>
          <a:schemeClr val="lt1">
            <a:hueOff val="0"/>
            <a:satOff val="0"/>
            <a:lumOff val="0"/>
            <a:alphaOff val="0"/>
          </a:schemeClr>
        </a:solidFill>
        <a:ln w="15875" cap="flat" cmpd="sng" algn="ctr">
          <a:solidFill>
            <a:schemeClr val="dk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D791B706-B8D9-4F23-BB78-C36591AA637E}">
      <dsp:nvSpPr>
        <dsp:cNvPr id="0" name=""/>
        <dsp:cNvSpPr/>
      </dsp:nvSpPr>
      <dsp:spPr>
        <a:xfrm>
          <a:off x="3520440" y="1508521"/>
          <a:ext cx="3017520" cy="1005681"/>
        </a:xfrm>
        <a:prstGeom prst="roundRect">
          <a:avLst/>
        </a:prstGeom>
        <a:solidFill>
          <a:schemeClr val="dk1">
            <a:tint val="60000"/>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80010" tIns="80010" rIns="80010" bIns="80010" numCol="1" spcCol="1270" anchor="ctr" anchorCtr="0">
          <a:noAutofit/>
        </a:bodyPr>
        <a:lstStyle/>
        <a:p>
          <a:pPr marL="0" lvl="0" indent="0" algn="ctr" defTabSz="933450">
            <a:lnSpc>
              <a:spcPct val="90000"/>
            </a:lnSpc>
            <a:spcBef>
              <a:spcPct val="0"/>
            </a:spcBef>
            <a:spcAft>
              <a:spcPct val="35000"/>
            </a:spcAft>
            <a:buNone/>
          </a:pPr>
          <a:r>
            <a:rPr lang="en-US" sz="2100" kern="1200" dirty="0"/>
            <a:t>Concerns</a:t>
          </a:r>
        </a:p>
      </dsp:txBody>
      <dsp:txXfrm>
        <a:off x="3569533" y="1557614"/>
        <a:ext cx="2919334" cy="907495"/>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D3BD08B-9F73-4967-B6CC-953DA48F001D}">
      <dsp:nvSpPr>
        <dsp:cNvPr id="0" name=""/>
        <dsp:cNvSpPr/>
      </dsp:nvSpPr>
      <dsp:spPr>
        <a:xfrm rot="16200000">
          <a:off x="1508918" y="-1508918"/>
          <a:ext cx="2011362" cy="5029199"/>
        </a:xfrm>
        <a:prstGeom prst="round1Rect">
          <a:avLst/>
        </a:prstGeom>
        <a:solidFill>
          <a:schemeClr val="lt1">
            <a:hueOff val="0"/>
            <a:satOff val="0"/>
            <a:lumOff val="0"/>
            <a:alphaOff val="0"/>
          </a:schemeClr>
        </a:solidFill>
        <a:ln w="15875" cap="flat" cmpd="sng" algn="ctr">
          <a:solidFill>
            <a:schemeClr val="dk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49352" tIns="149352" rIns="149352" bIns="149352" numCol="1" spcCol="1270" anchor="ctr" anchorCtr="0">
          <a:noAutofit/>
        </a:bodyPr>
        <a:lstStyle/>
        <a:p>
          <a:pPr marL="0" lvl="0" indent="0" algn="ctr" defTabSz="933450">
            <a:lnSpc>
              <a:spcPct val="90000"/>
            </a:lnSpc>
            <a:spcBef>
              <a:spcPct val="0"/>
            </a:spcBef>
            <a:spcAft>
              <a:spcPct val="35000"/>
            </a:spcAft>
            <a:buNone/>
          </a:pPr>
          <a:endParaRPr lang="en-US" sz="2100" kern="1200" dirty="0">
            <a:solidFill>
              <a:schemeClr val="tx1"/>
            </a:solidFill>
          </a:endParaRPr>
        </a:p>
      </dsp:txBody>
      <dsp:txXfrm rot="5400000">
        <a:off x="0" y="0"/>
        <a:ext cx="5029199" cy="1508521"/>
      </dsp:txXfrm>
    </dsp:sp>
    <dsp:sp modelId="{4E0607B3-0939-4B63-BACF-48486BA483FE}">
      <dsp:nvSpPr>
        <dsp:cNvPr id="0" name=""/>
        <dsp:cNvSpPr/>
      </dsp:nvSpPr>
      <dsp:spPr>
        <a:xfrm>
          <a:off x="5029199" y="0"/>
          <a:ext cx="5029199" cy="2011362"/>
        </a:xfrm>
        <a:prstGeom prst="round1Rect">
          <a:avLst/>
        </a:prstGeom>
        <a:solidFill>
          <a:schemeClr val="lt1">
            <a:hueOff val="0"/>
            <a:satOff val="0"/>
            <a:lumOff val="0"/>
            <a:alphaOff val="0"/>
          </a:schemeClr>
        </a:solidFill>
        <a:ln w="15875" cap="flat" cmpd="sng" algn="ctr">
          <a:solidFill>
            <a:schemeClr val="dk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49352" tIns="149352" rIns="149352" bIns="149352" numCol="1" spcCol="1270" anchor="ctr" anchorCtr="0">
          <a:noAutofit/>
        </a:bodyPr>
        <a:lstStyle/>
        <a:p>
          <a:pPr marL="0" lvl="0" indent="0" algn="ctr" defTabSz="933450">
            <a:lnSpc>
              <a:spcPct val="90000"/>
            </a:lnSpc>
            <a:spcBef>
              <a:spcPct val="0"/>
            </a:spcBef>
            <a:spcAft>
              <a:spcPct val="35000"/>
            </a:spcAft>
            <a:buNone/>
          </a:pPr>
          <a:r>
            <a:rPr lang="en-US" sz="2100" kern="1200" dirty="0">
              <a:solidFill>
                <a:schemeClr val="tx1"/>
              </a:solidFill>
            </a:rPr>
            <a:t>Will Post Acute Care (PAC) have the correct information about the surgery, activity restrictions, and medication list?</a:t>
          </a:r>
        </a:p>
      </dsp:txBody>
      <dsp:txXfrm>
        <a:off x="5029199" y="0"/>
        <a:ext cx="5029199" cy="1508521"/>
      </dsp:txXfrm>
    </dsp:sp>
    <dsp:sp modelId="{42EFDF1F-CF12-43EA-9D23-DE70CD4F2D61}">
      <dsp:nvSpPr>
        <dsp:cNvPr id="0" name=""/>
        <dsp:cNvSpPr/>
      </dsp:nvSpPr>
      <dsp:spPr>
        <a:xfrm rot="10800000">
          <a:off x="0" y="1998107"/>
          <a:ext cx="5029199" cy="2011362"/>
        </a:xfrm>
        <a:prstGeom prst="round1Rect">
          <a:avLst/>
        </a:prstGeom>
        <a:solidFill>
          <a:schemeClr val="lt1">
            <a:hueOff val="0"/>
            <a:satOff val="0"/>
            <a:lumOff val="0"/>
            <a:alphaOff val="0"/>
          </a:schemeClr>
        </a:solidFill>
        <a:ln w="15875" cap="flat" cmpd="sng" algn="ctr">
          <a:solidFill>
            <a:schemeClr val="dk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49352" tIns="149352" rIns="149352" bIns="149352" numCol="1" spcCol="1270" anchor="ctr" anchorCtr="0">
          <a:noAutofit/>
        </a:bodyPr>
        <a:lstStyle/>
        <a:p>
          <a:pPr marL="0" lvl="0" indent="0" algn="ctr" defTabSz="933450">
            <a:lnSpc>
              <a:spcPct val="90000"/>
            </a:lnSpc>
            <a:spcBef>
              <a:spcPct val="0"/>
            </a:spcBef>
            <a:spcAft>
              <a:spcPct val="35000"/>
            </a:spcAft>
            <a:buNone/>
          </a:pPr>
          <a:r>
            <a:rPr lang="en-US" sz="2100" kern="1200" dirty="0">
              <a:solidFill>
                <a:schemeClr val="tx1"/>
              </a:solidFill>
            </a:rPr>
            <a:t>Since Ms. Smith has limited social support, will she be able to follow medical orders and take medications as prescribed? </a:t>
          </a:r>
        </a:p>
      </dsp:txBody>
      <dsp:txXfrm rot="10800000">
        <a:off x="0" y="2500948"/>
        <a:ext cx="5029199" cy="1508521"/>
      </dsp:txXfrm>
    </dsp:sp>
    <dsp:sp modelId="{ECF033EE-B942-4582-B7CC-5526B9D06359}">
      <dsp:nvSpPr>
        <dsp:cNvPr id="0" name=""/>
        <dsp:cNvSpPr/>
      </dsp:nvSpPr>
      <dsp:spPr>
        <a:xfrm rot="5400000">
          <a:off x="6538118" y="502443"/>
          <a:ext cx="2011362" cy="5029199"/>
        </a:xfrm>
        <a:prstGeom prst="round1Rect">
          <a:avLst/>
        </a:prstGeom>
        <a:solidFill>
          <a:schemeClr val="lt1">
            <a:hueOff val="0"/>
            <a:satOff val="0"/>
            <a:lumOff val="0"/>
            <a:alphaOff val="0"/>
          </a:schemeClr>
        </a:solidFill>
        <a:ln w="15875" cap="flat" cmpd="sng" algn="ctr">
          <a:solidFill>
            <a:schemeClr val="dk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49352" tIns="149352" rIns="149352" bIns="149352" numCol="1" spcCol="1270" anchor="ctr" anchorCtr="0">
          <a:noAutofit/>
        </a:bodyPr>
        <a:lstStyle/>
        <a:p>
          <a:pPr marL="0" lvl="0" indent="0" algn="ctr" defTabSz="933450">
            <a:lnSpc>
              <a:spcPct val="90000"/>
            </a:lnSpc>
            <a:spcBef>
              <a:spcPct val="0"/>
            </a:spcBef>
            <a:spcAft>
              <a:spcPct val="35000"/>
            </a:spcAft>
            <a:buNone/>
          </a:pPr>
          <a:endParaRPr lang="en-US" sz="2100" kern="1200" dirty="0"/>
        </a:p>
      </dsp:txBody>
      <dsp:txXfrm rot="-5400000">
        <a:off x="5029200" y="2514203"/>
        <a:ext cx="5029199" cy="1508521"/>
      </dsp:txXfrm>
    </dsp:sp>
    <dsp:sp modelId="{D791B706-B8D9-4F23-BB78-C36591AA637E}">
      <dsp:nvSpPr>
        <dsp:cNvPr id="0" name=""/>
        <dsp:cNvSpPr/>
      </dsp:nvSpPr>
      <dsp:spPr>
        <a:xfrm>
          <a:off x="3520440" y="1508521"/>
          <a:ext cx="3017520" cy="1005681"/>
        </a:xfrm>
        <a:prstGeom prst="roundRect">
          <a:avLst/>
        </a:prstGeom>
        <a:solidFill>
          <a:schemeClr val="dk1">
            <a:tint val="60000"/>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80010" tIns="80010" rIns="80010" bIns="80010" numCol="1" spcCol="1270" anchor="ctr" anchorCtr="0">
          <a:noAutofit/>
        </a:bodyPr>
        <a:lstStyle/>
        <a:p>
          <a:pPr marL="0" lvl="0" indent="0" algn="ctr" defTabSz="933450">
            <a:lnSpc>
              <a:spcPct val="90000"/>
            </a:lnSpc>
            <a:spcBef>
              <a:spcPct val="0"/>
            </a:spcBef>
            <a:spcAft>
              <a:spcPct val="35000"/>
            </a:spcAft>
            <a:buNone/>
          </a:pPr>
          <a:r>
            <a:rPr lang="en-US" sz="2100" kern="1200" dirty="0"/>
            <a:t>Concerns</a:t>
          </a:r>
        </a:p>
      </dsp:txBody>
      <dsp:txXfrm>
        <a:off x="3569533" y="1557614"/>
        <a:ext cx="2919334" cy="907495"/>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D3BD08B-9F73-4967-B6CC-953DA48F001D}">
      <dsp:nvSpPr>
        <dsp:cNvPr id="0" name=""/>
        <dsp:cNvSpPr/>
      </dsp:nvSpPr>
      <dsp:spPr>
        <a:xfrm rot="16200000">
          <a:off x="1508918" y="-1508918"/>
          <a:ext cx="2011362" cy="5029199"/>
        </a:xfrm>
        <a:prstGeom prst="round1Rect">
          <a:avLst/>
        </a:prstGeom>
        <a:solidFill>
          <a:schemeClr val="lt1">
            <a:hueOff val="0"/>
            <a:satOff val="0"/>
            <a:lumOff val="0"/>
            <a:alphaOff val="0"/>
          </a:schemeClr>
        </a:solidFill>
        <a:ln w="15875" cap="flat" cmpd="sng" algn="ctr">
          <a:solidFill>
            <a:schemeClr val="dk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49352" tIns="149352" rIns="149352" bIns="149352" numCol="1" spcCol="1270" anchor="ctr" anchorCtr="0">
          <a:noAutofit/>
        </a:bodyPr>
        <a:lstStyle/>
        <a:p>
          <a:pPr marL="0" lvl="0" indent="0" algn="ctr" defTabSz="933450">
            <a:lnSpc>
              <a:spcPct val="90000"/>
            </a:lnSpc>
            <a:spcBef>
              <a:spcPct val="0"/>
            </a:spcBef>
            <a:spcAft>
              <a:spcPct val="35000"/>
            </a:spcAft>
            <a:buNone/>
          </a:pPr>
          <a:r>
            <a:rPr lang="en-US" sz="2100" kern="1200" dirty="0">
              <a:solidFill>
                <a:schemeClr val="tx1"/>
              </a:solidFill>
            </a:rPr>
            <a:t>Do members have the right PAC services established?</a:t>
          </a:r>
        </a:p>
      </dsp:txBody>
      <dsp:txXfrm rot="5400000">
        <a:off x="0" y="0"/>
        <a:ext cx="5029199" cy="1508521"/>
      </dsp:txXfrm>
    </dsp:sp>
    <dsp:sp modelId="{4E0607B3-0939-4B63-BACF-48486BA483FE}">
      <dsp:nvSpPr>
        <dsp:cNvPr id="0" name=""/>
        <dsp:cNvSpPr/>
      </dsp:nvSpPr>
      <dsp:spPr>
        <a:xfrm>
          <a:off x="5029199" y="0"/>
          <a:ext cx="5029199" cy="2011362"/>
        </a:xfrm>
        <a:prstGeom prst="round1Rect">
          <a:avLst/>
        </a:prstGeom>
        <a:solidFill>
          <a:schemeClr val="lt1">
            <a:hueOff val="0"/>
            <a:satOff val="0"/>
            <a:lumOff val="0"/>
            <a:alphaOff val="0"/>
          </a:schemeClr>
        </a:solidFill>
        <a:ln w="15875" cap="flat" cmpd="sng" algn="ctr">
          <a:solidFill>
            <a:schemeClr val="dk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49352" tIns="149352" rIns="149352" bIns="149352" numCol="1" spcCol="1270" anchor="ctr" anchorCtr="0">
          <a:noAutofit/>
        </a:bodyPr>
        <a:lstStyle/>
        <a:p>
          <a:pPr marL="0" lvl="0" indent="0" algn="ctr" defTabSz="933450">
            <a:lnSpc>
              <a:spcPct val="90000"/>
            </a:lnSpc>
            <a:spcBef>
              <a:spcPct val="0"/>
            </a:spcBef>
            <a:spcAft>
              <a:spcPct val="35000"/>
            </a:spcAft>
            <a:buNone/>
          </a:pPr>
          <a:r>
            <a:rPr lang="en-US" sz="2100" kern="1200" dirty="0">
              <a:solidFill>
                <a:schemeClr val="tx1"/>
              </a:solidFill>
            </a:rPr>
            <a:t>Will PAC have the correct information about the surgery, activity restrictions, and medication lists to give the best, most efficient care?</a:t>
          </a:r>
        </a:p>
      </dsp:txBody>
      <dsp:txXfrm>
        <a:off x="5029199" y="0"/>
        <a:ext cx="5029199" cy="1508521"/>
      </dsp:txXfrm>
    </dsp:sp>
    <dsp:sp modelId="{42EFDF1F-CF12-43EA-9D23-DE70CD4F2D61}">
      <dsp:nvSpPr>
        <dsp:cNvPr id="0" name=""/>
        <dsp:cNvSpPr/>
      </dsp:nvSpPr>
      <dsp:spPr>
        <a:xfrm rot="10800000">
          <a:off x="0" y="2011362"/>
          <a:ext cx="5029199" cy="2011362"/>
        </a:xfrm>
        <a:prstGeom prst="round1Rect">
          <a:avLst/>
        </a:prstGeom>
        <a:solidFill>
          <a:schemeClr val="lt1">
            <a:hueOff val="0"/>
            <a:satOff val="0"/>
            <a:lumOff val="0"/>
            <a:alphaOff val="0"/>
          </a:schemeClr>
        </a:solidFill>
        <a:ln w="15875" cap="flat" cmpd="sng" algn="ctr">
          <a:solidFill>
            <a:schemeClr val="dk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49352" tIns="149352" rIns="149352" bIns="149352" numCol="1" spcCol="1270" anchor="ctr" anchorCtr="0">
          <a:noAutofit/>
        </a:bodyPr>
        <a:lstStyle/>
        <a:p>
          <a:pPr marL="0" lvl="0" indent="0" algn="ctr" defTabSz="933450">
            <a:lnSpc>
              <a:spcPct val="90000"/>
            </a:lnSpc>
            <a:spcBef>
              <a:spcPct val="0"/>
            </a:spcBef>
            <a:spcAft>
              <a:spcPct val="35000"/>
            </a:spcAft>
            <a:buNone/>
          </a:pPr>
          <a:r>
            <a:rPr lang="en-US" sz="2100" kern="1200" dirty="0"/>
            <a:t>Do providers know what the members </a:t>
          </a:r>
          <a:r>
            <a:rPr lang="en-US" sz="2100" kern="1200" dirty="0">
              <a:solidFill>
                <a:schemeClr val="tx1"/>
              </a:solidFill>
            </a:rPr>
            <a:t>functional goals are</a:t>
          </a:r>
          <a:r>
            <a:rPr lang="en-US" sz="2100" kern="1200" dirty="0"/>
            <a:t>?</a:t>
          </a:r>
        </a:p>
      </dsp:txBody>
      <dsp:txXfrm rot="10800000">
        <a:off x="0" y="2514203"/>
        <a:ext cx="5029199" cy="1508521"/>
      </dsp:txXfrm>
    </dsp:sp>
    <dsp:sp modelId="{ECF033EE-B942-4582-B7CC-5526B9D06359}">
      <dsp:nvSpPr>
        <dsp:cNvPr id="0" name=""/>
        <dsp:cNvSpPr/>
      </dsp:nvSpPr>
      <dsp:spPr>
        <a:xfrm rot="5400000">
          <a:off x="6538118" y="502443"/>
          <a:ext cx="2011362" cy="5029199"/>
        </a:xfrm>
        <a:prstGeom prst="round1Rect">
          <a:avLst/>
        </a:prstGeom>
        <a:solidFill>
          <a:schemeClr val="lt1">
            <a:hueOff val="0"/>
            <a:satOff val="0"/>
            <a:lumOff val="0"/>
            <a:alphaOff val="0"/>
          </a:schemeClr>
        </a:solidFill>
        <a:ln w="15875" cap="flat" cmpd="sng" algn="ctr">
          <a:solidFill>
            <a:schemeClr val="dk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49352" tIns="149352" rIns="149352" bIns="149352" numCol="1" spcCol="1270" anchor="ctr" anchorCtr="0">
          <a:noAutofit/>
        </a:bodyPr>
        <a:lstStyle/>
        <a:p>
          <a:pPr marL="0" lvl="0" indent="0" algn="ctr" defTabSz="933450">
            <a:lnSpc>
              <a:spcPct val="90000"/>
            </a:lnSpc>
            <a:spcBef>
              <a:spcPct val="0"/>
            </a:spcBef>
            <a:spcAft>
              <a:spcPct val="35000"/>
            </a:spcAft>
            <a:buNone/>
          </a:pPr>
          <a:r>
            <a:rPr lang="en-US" sz="2100" kern="1200" dirty="0">
              <a:solidFill>
                <a:schemeClr val="tx1"/>
              </a:solidFill>
            </a:rPr>
            <a:t>Does the treatment plan maximize cost efficiency? </a:t>
          </a:r>
          <a:endParaRPr lang="en-US" sz="2100" strike="sngStrike" kern="1200" dirty="0">
            <a:solidFill>
              <a:schemeClr val="tx1"/>
            </a:solidFill>
          </a:endParaRPr>
        </a:p>
      </dsp:txBody>
      <dsp:txXfrm rot="-5400000">
        <a:off x="5029200" y="2514203"/>
        <a:ext cx="5029199" cy="1508521"/>
      </dsp:txXfrm>
    </dsp:sp>
    <dsp:sp modelId="{D791B706-B8D9-4F23-BB78-C36591AA637E}">
      <dsp:nvSpPr>
        <dsp:cNvPr id="0" name=""/>
        <dsp:cNvSpPr/>
      </dsp:nvSpPr>
      <dsp:spPr>
        <a:xfrm>
          <a:off x="3520440" y="1508521"/>
          <a:ext cx="3017520" cy="1005681"/>
        </a:xfrm>
        <a:prstGeom prst="roundRect">
          <a:avLst/>
        </a:prstGeom>
        <a:solidFill>
          <a:schemeClr val="dk1">
            <a:tint val="60000"/>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80010" tIns="80010" rIns="80010" bIns="80010" numCol="1" spcCol="1270" anchor="ctr" anchorCtr="0">
          <a:noAutofit/>
        </a:bodyPr>
        <a:lstStyle/>
        <a:p>
          <a:pPr marL="0" lvl="0" indent="0" algn="ctr" defTabSz="933450">
            <a:lnSpc>
              <a:spcPct val="90000"/>
            </a:lnSpc>
            <a:spcBef>
              <a:spcPct val="0"/>
            </a:spcBef>
            <a:spcAft>
              <a:spcPct val="35000"/>
            </a:spcAft>
            <a:buNone/>
          </a:pPr>
          <a:r>
            <a:rPr lang="en-US" sz="2100" kern="1200" dirty="0"/>
            <a:t>Concerns</a:t>
          </a:r>
        </a:p>
      </dsp:txBody>
      <dsp:txXfrm>
        <a:off x="3569533" y="1557614"/>
        <a:ext cx="2919334" cy="907495"/>
      </dsp:txXfrm>
    </dsp:sp>
  </dsp:spTree>
</dsp:drawing>
</file>

<file path=ppt/diagrams/layout1.xml><?xml version="1.0" encoding="utf-8"?>
<dgm:layoutDef xmlns:dgm="http://schemas.openxmlformats.org/drawingml/2006/diagram" xmlns:a="http://schemas.openxmlformats.org/drawingml/2006/main" uniqueId="urn:microsoft.com/office/officeart/2005/8/layout/matrix1">
  <dgm:title val=""/>
  <dgm:desc val=""/>
  <dgm:catLst>
    <dgm:cat type="matrix" pri="2000"/>
  </dgm:catLst>
  <dgm:sampData>
    <dgm:dataModel>
      <dgm:ptLst>
        <dgm:pt modelId="0" type="doc"/>
        <dgm:pt modelId="1">
          <dgm:prSet phldr="1"/>
        </dgm:pt>
        <dgm:pt modelId="11">
          <dgm:prSet phldr="1"/>
        </dgm:pt>
        <dgm:pt modelId="12">
          <dgm:prSet phldr="1"/>
        </dgm:pt>
        <dgm:pt modelId="13">
          <dgm:prSet phldr="1"/>
        </dgm:pt>
        <dgm:pt modelId="14">
          <dgm:prSet phldr="1"/>
        </dgm:pt>
      </dgm:ptLst>
      <dgm:cxnLst>
        <dgm:cxn modelId="2" srcId="0" destId="1" srcOrd="0" destOrd="0"/>
        <dgm:cxn modelId="3" srcId="1" destId="11" srcOrd="0" destOrd="0"/>
        <dgm:cxn modelId="4" srcId="1" destId="12" srcOrd="1" destOrd="0"/>
        <dgm:cxn modelId="5" srcId="1" destId="13" srcOrd="2" destOrd="0"/>
        <dgm:cxn modelId="6" srcId="1" destId="14" srcOrd="3" destOrd="0"/>
      </dgm:cxnLst>
      <dgm:bg/>
      <dgm:whole/>
    </dgm:dataModel>
  </dgm:sampData>
  <dgm:styleData>
    <dgm:dataModel>
      <dgm:ptLst>
        <dgm:pt modelId="0" type="doc"/>
        <dgm:pt modelId="1"/>
        <dgm:pt modelId="11"/>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3" destOrd="0"/>
      </dgm:cxnLst>
      <dgm:bg/>
      <dgm:whole/>
    </dgm:dataModel>
  </dgm:styleData>
  <dgm:clrData>
    <dgm:dataModel>
      <dgm:ptLst>
        <dgm:pt modelId="0" type="doc"/>
        <dgm:pt modelId="1"/>
        <dgm:pt modelId="11"/>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3" destOrd="0"/>
      </dgm:cxnLst>
      <dgm:bg/>
      <dgm:whole/>
    </dgm:dataModel>
  </dgm:clrData>
  <dgm:layoutNode name="diagram">
    <dgm:varLst>
      <dgm:chMax val="1"/>
      <dgm:dir/>
      <dgm:animLvl val="ctr"/>
      <dgm:resizeHandles val="exact"/>
    </dgm:varLst>
    <dgm:alg type="composite"/>
    <dgm:shape xmlns:r="http://schemas.openxmlformats.org/officeDocument/2006/relationships" r:blip="">
      <dgm:adjLst/>
    </dgm:shape>
    <dgm:presOf/>
    <dgm:constrLst>
      <dgm:constr type="ctrX" for="ch" forName="matrix" refType="w" fact="0.5"/>
      <dgm:constr type="ctrY" for="ch" forName="matrix" refType="h" fact="0.5"/>
      <dgm:constr type="w" for="ch" forName="matrix" refType="w"/>
      <dgm:constr type="h" for="ch" forName="matrix" refType="h"/>
      <dgm:constr type="ctrX" for="ch" forName="centerTile" refType="w" fact="0.5"/>
      <dgm:constr type="ctrY" for="ch" forName="centerTile" refType="h" fact="0.5"/>
      <dgm:constr type="w" for="ch" forName="centerTile" refType="w" fact="0.3"/>
      <dgm:constr type="h" for="ch" forName="centerTile" refType="h" fact="0.25"/>
      <dgm:constr type="primFontSz" for="des" ptType="node" op="equ" val="65"/>
    </dgm:constrLst>
    <dgm:ruleLst/>
    <dgm:choose name="Name0">
      <dgm:if name="Name1" axis="ch" ptType="node" func="cnt" op="gte" val="1">
        <dgm:layoutNode name="matrix">
          <dgm:alg type="composite"/>
          <dgm:shape xmlns:r="http://schemas.openxmlformats.org/officeDocument/2006/relationships" r:blip="">
            <dgm:adjLst/>
          </dgm:shape>
          <dgm:presOf/>
          <dgm:constrLst>
            <dgm:constr type="l" for="ch" forName="tile1"/>
            <dgm:constr type="t" for="ch" forName="tile1"/>
            <dgm:constr type="r" for="ch" forName="tile1" refType="w" fact="0.5"/>
            <dgm:constr type="b" for="ch" forName="tile1" refType="h" fact="0.5"/>
            <dgm:constr type="l" for="ch" forName="tile1text" refType="l" refFor="ch" refForName="tile1"/>
            <dgm:constr type="t" for="ch" forName="tile1text" refType="t" refFor="ch" refForName="tile1"/>
            <dgm:constr type="w" for="ch" forName="tile1text" refType="w" refFor="ch" refForName="tile1"/>
            <dgm:constr type="h" for="ch" forName="tile1text" refType="h" refFor="ch" refForName="tile1" fact="0.75"/>
            <dgm:constr type="r" for="ch" forName="tile2" refType="w"/>
            <dgm:constr type="t" for="ch" forName="tile2"/>
            <dgm:constr type="l" for="ch" forName="tile2" refType="w" fact="0.5"/>
            <dgm:constr type="b" for="ch" forName="tile2" refType="h" fact="0.5"/>
            <dgm:constr type="r" for="ch" forName="tile2text" refType="r" refFor="ch" refForName="tile2"/>
            <dgm:constr type="t" for="ch" forName="tile2text" refType="t" refFor="ch" refForName="tile2"/>
            <dgm:constr type="w" for="ch" forName="tile2text" refType="w" refFor="ch" refForName="tile2"/>
            <dgm:constr type="h" for="ch" forName="tile2text" refType="h" refFor="ch" refForName="tile2" fact="0.75"/>
            <dgm:constr type="l" for="ch" forName="tile3"/>
            <dgm:constr type="b" for="ch" forName="tile3" refType="h"/>
            <dgm:constr type="r" for="ch" forName="tile3" refType="w" fact="0.5"/>
            <dgm:constr type="t" for="ch" forName="tile3" refType="h" fact="0.5"/>
            <dgm:constr type="l" for="ch" forName="tile3text" refType="l" refFor="ch" refForName="tile3"/>
            <dgm:constr type="b" for="ch" forName="tile3text" refType="b" refFor="ch" refForName="tile3"/>
            <dgm:constr type="w" for="ch" forName="tile3text" refType="w" refFor="ch" refForName="tile3"/>
            <dgm:constr type="h" for="ch" forName="tile3text" refType="h" refFor="ch" refForName="tile3" fact="0.75"/>
            <dgm:constr type="r" for="ch" forName="tile4" refType="w"/>
            <dgm:constr type="b" for="ch" forName="tile4" refType="h"/>
            <dgm:constr type="l" for="ch" forName="tile4" refType="w" fact="0.5"/>
            <dgm:constr type="t" for="ch" forName="tile4" refType="h" fact="0.5"/>
            <dgm:constr type="r" for="ch" forName="tile4text" refType="r" refFor="ch" refForName="tile4"/>
            <dgm:constr type="b" for="ch" forName="tile4text" refType="b" refFor="ch" refForName="tile4"/>
            <dgm:constr type="w" for="ch" forName="tile4text" refType="w" refFor="ch" refForName="tile4"/>
            <dgm:constr type="h" for="ch" forName="tile4text" refType="h" refFor="ch" refForName="tile4" fact="0.75"/>
          </dgm:constrLst>
          <dgm:ruleLst/>
          <dgm:layoutNode name="tile1" styleLbl="node1">
            <dgm:alg type="sp"/>
            <dgm:shape xmlns:r="http://schemas.openxmlformats.org/officeDocument/2006/relationships" rot="270" type="round1Rect" r:blip="">
              <dgm:adjLst/>
            </dgm:shape>
            <dgm:choose name="Name2">
              <dgm:if name="Name3" func="var" arg="dir" op="equ" val="norm">
                <dgm:presOf axis="ch ch desOrSelf" ptType="node node node" st="1 1 1" cnt="1 1 0"/>
              </dgm:if>
              <dgm:else name="Name4">
                <dgm:presOf axis="ch ch desOrSelf" ptType="node node node" st="1 2 1" cnt="1 1 0"/>
              </dgm:else>
            </dgm:choose>
            <dgm:constrLst/>
            <dgm:ruleLst/>
          </dgm:layoutNode>
          <dgm:layoutNode name="tile1text" styleLbl="node1">
            <dgm:varLst>
              <dgm:chMax val="0"/>
              <dgm:chPref val="0"/>
              <dgm:bulletEnabled val="1"/>
            </dgm:varLst>
            <dgm:choose name="Name5">
              <dgm:if name="Name6" axis="root des" func="maxDepth" op="gte" val="3">
                <dgm:alg type="tx">
                  <dgm:param type="txAnchorVert" val="t"/>
                  <dgm:param type="parTxLTRAlign" val="l"/>
                  <dgm:param type="parTxRTLAlign" val="r"/>
                </dgm:alg>
              </dgm:if>
              <dgm:else name="Name7">
                <dgm:alg type="tx"/>
              </dgm:else>
            </dgm:choose>
            <dgm:shape xmlns:r="http://schemas.openxmlformats.org/officeDocument/2006/relationships" rot="270" type="rect" r:blip="" hideGeom="1">
              <dgm:adjLst>
                <dgm:adj idx="1" val="0.2"/>
              </dgm:adjLst>
            </dgm:shape>
            <dgm:choose name="Name8">
              <dgm:if name="Name9" func="var" arg="dir" op="equ" val="norm">
                <dgm:presOf axis="ch ch desOrSelf" ptType="node node node" st="1 1 1" cnt="1 1 0"/>
              </dgm:if>
              <dgm:else name="Name10">
                <dgm:presOf axis="ch ch desOrSelf" ptType="node node node" st="1 2 1" cnt="1 1 0"/>
              </dgm:else>
            </dgm:choose>
            <dgm:constrLst/>
            <dgm:ruleLst>
              <dgm:rule type="primFontSz" val="5" fact="NaN" max="NaN"/>
            </dgm:ruleLst>
          </dgm:layoutNode>
          <dgm:layoutNode name="tile2" styleLbl="node1">
            <dgm:alg type="sp"/>
            <dgm:shape xmlns:r="http://schemas.openxmlformats.org/officeDocument/2006/relationships" type="round1Rect" r:blip="">
              <dgm:adjLst/>
            </dgm:shape>
            <dgm:choose name="Name11">
              <dgm:if name="Name12" func="var" arg="dir" op="equ" val="norm">
                <dgm:presOf axis="ch ch desOrSelf" ptType="node node node" st="1 2 1" cnt="1 1 0"/>
              </dgm:if>
              <dgm:else name="Name13">
                <dgm:presOf axis="ch ch desOrSelf" ptType="node node node" st="1 1 1" cnt="1 1 0"/>
              </dgm:else>
            </dgm:choose>
            <dgm:constrLst/>
            <dgm:ruleLst/>
          </dgm:layoutNode>
          <dgm:layoutNode name="tile2text" styleLbl="node1">
            <dgm:varLst>
              <dgm:chMax val="0"/>
              <dgm:chPref val="0"/>
              <dgm:bulletEnabled val="1"/>
            </dgm:varLst>
            <dgm:choose name="Name14">
              <dgm:if name="Name15" axis="root des" func="maxDepth" op="gte" val="3">
                <dgm:alg type="tx">
                  <dgm:param type="txAnchorVert" val="t"/>
                  <dgm:param type="parTxLTRAlign" val="l"/>
                  <dgm:param type="parTxRTLAlign" val="r"/>
                </dgm:alg>
              </dgm:if>
              <dgm:else name="Name16">
                <dgm:alg type="tx"/>
              </dgm:else>
            </dgm:choose>
            <dgm:shape xmlns:r="http://schemas.openxmlformats.org/officeDocument/2006/relationships" type="rect" r:blip="" hideGeom="1">
              <dgm:adjLst/>
            </dgm:shape>
            <dgm:choose name="Name17">
              <dgm:if name="Name18" func="var" arg="dir" op="equ" val="norm">
                <dgm:presOf axis="ch ch desOrSelf" ptType="node node node" st="1 2 1" cnt="1 1 0"/>
              </dgm:if>
              <dgm:else name="Name19">
                <dgm:presOf axis="ch ch desOrSelf" ptType="node node node" st="1 1 1" cnt="1 1 0"/>
              </dgm:else>
            </dgm:choose>
            <dgm:constrLst/>
            <dgm:ruleLst>
              <dgm:rule type="primFontSz" val="5" fact="NaN" max="NaN"/>
            </dgm:ruleLst>
          </dgm:layoutNode>
          <dgm:layoutNode name="tile3" styleLbl="node1">
            <dgm:alg type="sp"/>
            <dgm:shape xmlns:r="http://schemas.openxmlformats.org/officeDocument/2006/relationships" rot="180" type="round1Rect" r:blip="">
              <dgm:adjLst/>
            </dgm:shape>
            <dgm:choose name="Name20">
              <dgm:if name="Name21" func="var" arg="dir" op="equ" val="norm">
                <dgm:presOf axis="ch ch desOrSelf" ptType="node node node" st="1 3 1" cnt="1 1 0"/>
              </dgm:if>
              <dgm:else name="Name22">
                <dgm:presOf axis="ch ch desOrSelf" ptType="node node node" st="1 4 1" cnt="1 1 0"/>
              </dgm:else>
            </dgm:choose>
            <dgm:constrLst/>
            <dgm:ruleLst/>
          </dgm:layoutNode>
          <dgm:layoutNode name="tile3text" styleLbl="node1">
            <dgm:varLst>
              <dgm:chMax val="0"/>
              <dgm:chPref val="0"/>
              <dgm:bulletEnabled val="1"/>
            </dgm:varLst>
            <dgm:choose name="Name23">
              <dgm:if name="Name24" axis="root des" func="maxDepth" op="gte" val="3">
                <dgm:alg type="tx">
                  <dgm:param type="txAnchorVert" val="t"/>
                  <dgm:param type="parTxLTRAlign" val="l"/>
                  <dgm:param type="parTxRTLAlign" val="r"/>
                </dgm:alg>
              </dgm:if>
              <dgm:else name="Name25">
                <dgm:alg type="tx"/>
              </dgm:else>
            </dgm:choose>
            <dgm:shape xmlns:r="http://schemas.openxmlformats.org/officeDocument/2006/relationships" rot="180" type="rect" r:blip="" hideGeom="1">
              <dgm:adjLst/>
            </dgm:shape>
            <dgm:choose name="Name26">
              <dgm:if name="Name27" func="var" arg="dir" op="equ" val="norm">
                <dgm:presOf axis="ch ch desOrSelf" ptType="node node node" st="1 3 1" cnt="1 1 0"/>
              </dgm:if>
              <dgm:else name="Name28">
                <dgm:presOf axis="ch ch desOrSelf" ptType="node node node" st="1 4 1" cnt="1 1 0"/>
              </dgm:else>
            </dgm:choose>
            <dgm:constrLst/>
            <dgm:ruleLst>
              <dgm:rule type="primFontSz" val="5" fact="NaN" max="NaN"/>
            </dgm:ruleLst>
          </dgm:layoutNode>
          <dgm:layoutNode name="tile4" styleLbl="node1">
            <dgm:alg type="sp"/>
            <dgm:shape xmlns:r="http://schemas.openxmlformats.org/officeDocument/2006/relationships" rot="90" type="round1Rect" r:blip="">
              <dgm:adjLst/>
            </dgm:shape>
            <dgm:choose name="Name29">
              <dgm:if name="Name30" func="var" arg="dir" op="equ" val="norm">
                <dgm:presOf axis="ch ch desOrSelf" ptType="node node node" st="1 4 1" cnt="1 1 0"/>
              </dgm:if>
              <dgm:else name="Name31">
                <dgm:presOf axis="ch ch desOrSelf" ptType="node node node" st="1 3 1" cnt="1 1 0"/>
              </dgm:else>
            </dgm:choose>
            <dgm:constrLst/>
            <dgm:ruleLst/>
          </dgm:layoutNode>
          <dgm:layoutNode name="tile4text" styleLbl="node1">
            <dgm:varLst>
              <dgm:chMax val="0"/>
              <dgm:chPref val="0"/>
              <dgm:bulletEnabled val="1"/>
            </dgm:varLst>
            <dgm:choose name="Name32">
              <dgm:if name="Name33" axis="root des" func="maxDepth" op="gte" val="3">
                <dgm:alg type="tx">
                  <dgm:param type="txAnchorVert" val="t"/>
                  <dgm:param type="parTxLTRAlign" val="l"/>
                  <dgm:param type="parTxRTLAlign" val="r"/>
                </dgm:alg>
              </dgm:if>
              <dgm:else name="Name34">
                <dgm:alg type="tx"/>
              </dgm:else>
            </dgm:choose>
            <dgm:shape xmlns:r="http://schemas.openxmlformats.org/officeDocument/2006/relationships" rot="90" type="rect" r:blip="" hideGeom="1">
              <dgm:adjLst/>
            </dgm:shape>
            <dgm:choose name="Name35">
              <dgm:if name="Name36" func="var" arg="dir" op="equ" val="norm">
                <dgm:presOf axis="ch ch desOrSelf" ptType="node node node" st="1 4 1" cnt="1 1 0"/>
              </dgm:if>
              <dgm:else name="Name37">
                <dgm:presOf axis="ch ch desOrSelf" ptType="node node node" st="1 3 1" cnt="1 1 0"/>
              </dgm:else>
            </dgm:choose>
            <dgm:constrLst/>
            <dgm:ruleLst>
              <dgm:rule type="primFontSz" val="5" fact="NaN" max="NaN"/>
            </dgm:ruleLst>
          </dgm:layoutNode>
        </dgm:layoutNode>
        <dgm:layoutNode name="centerTile" styleLbl="fgShp">
          <dgm:varLst>
            <dgm:chMax val="0"/>
            <dgm:chPref val="0"/>
          </dgm:varLst>
          <dgm:alg type="tx"/>
          <dgm:shape xmlns:r="http://schemas.openxmlformats.org/officeDocument/2006/relationships" type="roundRect" r:blip="">
            <dgm:adjLst/>
          </dgm:shape>
          <dgm:presOf axis="ch" ptType="node" cnt="1"/>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if>
      <dgm:else name="Name38"/>
    </dgm:choose>
  </dgm:layoutNode>
</dgm:layoutDef>
</file>

<file path=ppt/diagrams/layout2.xml><?xml version="1.0" encoding="utf-8"?>
<dgm:layoutDef xmlns:dgm="http://schemas.openxmlformats.org/drawingml/2006/diagram" xmlns:a="http://schemas.openxmlformats.org/drawingml/2006/main" uniqueId="urn:microsoft.com/office/officeart/2005/8/layout/matrix1">
  <dgm:title val=""/>
  <dgm:desc val=""/>
  <dgm:catLst>
    <dgm:cat type="matrix" pri="2000"/>
  </dgm:catLst>
  <dgm:sampData>
    <dgm:dataModel>
      <dgm:ptLst>
        <dgm:pt modelId="0" type="doc"/>
        <dgm:pt modelId="1">
          <dgm:prSet phldr="1"/>
        </dgm:pt>
        <dgm:pt modelId="11">
          <dgm:prSet phldr="1"/>
        </dgm:pt>
        <dgm:pt modelId="12">
          <dgm:prSet phldr="1"/>
        </dgm:pt>
        <dgm:pt modelId="13">
          <dgm:prSet phldr="1"/>
        </dgm:pt>
        <dgm:pt modelId="14">
          <dgm:prSet phldr="1"/>
        </dgm:pt>
      </dgm:ptLst>
      <dgm:cxnLst>
        <dgm:cxn modelId="2" srcId="0" destId="1" srcOrd="0" destOrd="0"/>
        <dgm:cxn modelId="3" srcId="1" destId="11" srcOrd="0" destOrd="0"/>
        <dgm:cxn modelId="4" srcId="1" destId="12" srcOrd="1" destOrd="0"/>
        <dgm:cxn modelId="5" srcId="1" destId="13" srcOrd="2" destOrd="0"/>
        <dgm:cxn modelId="6" srcId="1" destId="14" srcOrd="3" destOrd="0"/>
      </dgm:cxnLst>
      <dgm:bg/>
      <dgm:whole/>
    </dgm:dataModel>
  </dgm:sampData>
  <dgm:styleData>
    <dgm:dataModel>
      <dgm:ptLst>
        <dgm:pt modelId="0" type="doc"/>
        <dgm:pt modelId="1"/>
        <dgm:pt modelId="11"/>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3" destOrd="0"/>
      </dgm:cxnLst>
      <dgm:bg/>
      <dgm:whole/>
    </dgm:dataModel>
  </dgm:styleData>
  <dgm:clrData>
    <dgm:dataModel>
      <dgm:ptLst>
        <dgm:pt modelId="0" type="doc"/>
        <dgm:pt modelId="1"/>
        <dgm:pt modelId="11"/>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3" destOrd="0"/>
      </dgm:cxnLst>
      <dgm:bg/>
      <dgm:whole/>
    </dgm:dataModel>
  </dgm:clrData>
  <dgm:layoutNode name="diagram">
    <dgm:varLst>
      <dgm:chMax val="1"/>
      <dgm:dir/>
      <dgm:animLvl val="ctr"/>
      <dgm:resizeHandles val="exact"/>
    </dgm:varLst>
    <dgm:alg type="composite"/>
    <dgm:shape xmlns:r="http://schemas.openxmlformats.org/officeDocument/2006/relationships" r:blip="">
      <dgm:adjLst/>
    </dgm:shape>
    <dgm:presOf/>
    <dgm:constrLst>
      <dgm:constr type="ctrX" for="ch" forName="matrix" refType="w" fact="0.5"/>
      <dgm:constr type="ctrY" for="ch" forName="matrix" refType="h" fact="0.5"/>
      <dgm:constr type="w" for="ch" forName="matrix" refType="w"/>
      <dgm:constr type="h" for="ch" forName="matrix" refType="h"/>
      <dgm:constr type="ctrX" for="ch" forName="centerTile" refType="w" fact="0.5"/>
      <dgm:constr type="ctrY" for="ch" forName="centerTile" refType="h" fact="0.5"/>
      <dgm:constr type="w" for="ch" forName="centerTile" refType="w" fact="0.3"/>
      <dgm:constr type="h" for="ch" forName="centerTile" refType="h" fact="0.25"/>
      <dgm:constr type="primFontSz" for="des" ptType="node" op="equ" val="65"/>
    </dgm:constrLst>
    <dgm:ruleLst/>
    <dgm:choose name="Name0">
      <dgm:if name="Name1" axis="ch" ptType="node" func="cnt" op="gte" val="1">
        <dgm:layoutNode name="matrix">
          <dgm:alg type="composite"/>
          <dgm:shape xmlns:r="http://schemas.openxmlformats.org/officeDocument/2006/relationships" r:blip="">
            <dgm:adjLst/>
          </dgm:shape>
          <dgm:presOf/>
          <dgm:constrLst>
            <dgm:constr type="l" for="ch" forName="tile1"/>
            <dgm:constr type="t" for="ch" forName="tile1"/>
            <dgm:constr type="r" for="ch" forName="tile1" refType="w" fact="0.5"/>
            <dgm:constr type="b" for="ch" forName="tile1" refType="h" fact="0.5"/>
            <dgm:constr type="l" for="ch" forName="tile1text" refType="l" refFor="ch" refForName="tile1"/>
            <dgm:constr type="t" for="ch" forName="tile1text" refType="t" refFor="ch" refForName="tile1"/>
            <dgm:constr type="w" for="ch" forName="tile1text" refType="w" refFor="ch" refForName="tile1"/>
            <dgm:constr type="h" for="ch" forName="tile1text" refType="h" refFor="ch" refForName="tile1" fact="0.75"/>
            <dgm:constr type="r" for="ch" forName="tile2" refType="w"/>
            <dgm:constr type="t" for="ch" forName="tile2"/>
            <dgm:constr type="l" for="ch" forName="tile2" refType="w" fact="0.5"/>
            <dgm:constr type="b" for="ch" forName="tile2" refType="h" fact="0.5"/>
            <dgm:constr type="r" for="ch" forName="tile2text" refType="r" refFor="ch" refForName="tile2"/>
            <dgm:constr type="t" for="ch" forName="tile2text" refType="t" refFor="ch" refForName="tile2"/>
            <dgm:constr type="w" for="ch" forName="tile2text" refType="w" refFor="ch" refForName="tile2"/>
            <dgm:constr type="h" for="ch" forName="tile2text" refType="h" refFor="ch" refForName="tile2" fact="0.75"/>
            <dgm:constr type="l" for="ch" forName="tile3"/>
            <dgm:constr type="b" for="ch" forName="tile3" refType="h"/>
            <dgm:constr type="r" for="ch" forName="tile3" refType="w" fact="0.5"/>
            <dgm:constr type="t" for="ch" forName="tile3" refType="h" fact="0.5"/>
            <dgm:constr type="l" for="ch" forName="tile3text" refType="l" refFor="ch" refForName="tile3"/>
            <dgm:constr type="b" for="ch" forName="tile3text" refType="b" refFor="ch" refForName="tile3"/>
            <dgm:constr type="w" for="ch" forName="tile3text" refType="w" refFor="ch" refForName="tile3"/>
            <dgm:constr type="h" for="ch" forName="tile3text" refType="h" refFor="ch" refForName="tile3" fact="0.75"/>
            <dgm:constr type="r" for="ch" forName="tile4" refType="w"/>
            <dgm:constr type="b" for="ch" forName="tile4" refType="h"/>
            <dgm:constr type="l" for="ch" forName="tile4" refType="w" fact="0.5"/>
            <dgm:constr type="t" for="ch" forName="tile4" refType="h" fact="0.5"/>
            <dgm:constr type="r" for="ch" forName="tile4text" refType="r" refFor="ch" refForName="tile4"/>
            <dgm:constr type="b" for="ch" forName="tile4text" refType="b" refFor="ch" refForName="tile4"/>
            <dgm:constr type="w" for="ch" forName="tile4text" refType="w" refFor="ch" refForName="tile4"/>
            <dgm:constr type="h" for="ch" forName="tile4text" refType="h" refFor="ch" refForName="tile4" fact="0.75"/>
          </dgm:constrLst>
          <dgm:ruleLst/>
          <dgm:layoutNode name="tile1" styleLbl="node1">
            <dgm:alg type="sp"/>
            <dgm:shape xmlns:r="http://schemas.openxmlformats.org/officeDocument/2006/relationships" rot="270" type="round1Rect" r:blip="">
              <dgm:adjLst/>
            </dgm:shape>
            <dgm:choose name="Name2">
              <dgm:if name="Name3" func="var" arg="dir" op="equ" val="norm">
                <dgm:presOf axis="ch ch desOrSelf" ptType="node node node" st="1 1 1" cnt="1 1 0"/>
              </dgm:if>
              <dgm:else name="Name4">
                <dgm:presOf axis="ch ch desOrSelf" ptType="node node node" st="1 2 1" cnt="1 1 0"/>
              </dgm:else>
            </dgm:choose>
            <dgm:constrLst/>
            <dgm:ruleLst/>
          </dgm:layoutNode>
          <dgm:layoutNode name="tile1text" styleLbl="node1">
            <dgm:varLst>
              <dgm:chMax val="0"/>
              <dgm:chPref val="0"/>
              <dgm:bulletEnabled val="1"/>
            </dgm:varLst>
            <dgm:choose name="Name5">
              <dgm:if name="Name6" axis="root des" func="maxDepth" op="gte" val="3">
                <dgm:alg type="tx">
                  <dgm:param type="txAnchorVert" val="t"/>
                  <dgm:param type="parTxLTRAlign" val="l"/>
                  <dgm:param type="parTxRTLAlign" val="r"/>
                </dgm:alg>
              </dgm:if>
              <dgm:else name="Name7">
                <dgm:alg type="tx"/>
              </dgm:else>
            </dgm:choose>
            <dgm:shape xmlns:r="http://schemas.openxmlformats.org/officeDocument/2006/relationships" rot="270" type="rect" r:blip="" hideGeom="1">
              <dgm:adjLst>
                <dgm:adj idx="1" val="0.2"/>
              </dgm:adjLst>
            </dgm:shape>
            <dgm:choose name="Name8">
              <dgm:if name="Name9" func="var" arg="dir" op="equ" val="norm">
                <dgm:presOf axis="ch ch desOrSelf" ptType="node node node" st="1 1 1" cnt="1 1 0"/>
              </dgm:if>
              <dgm:else name="Name10">
                <dgm:presOf axis="ch ch desOrSelf" ptType="node node node" st="1 2 1" cnt="1 1 0"/>
              </dgm:else>
            </dgm:choose>
            <dgm:constrLst/>
            <dgm:ruleLst>
              <dgm:rule type="primFontSz" val="5" fact="NaN" max="NaN"/>
            </dgm:ruleLst>
          </dgm:layoutNode>
          <dgm:layoutNode name="tile2" styleLbl="node1">
            <dgm:alg type="sp"/>
            <dgm:shape xmlns:r="http://schemas.openxmlformats.org/officeDocument/2006/relationships" type="round1Rect" r:blip="">
              <dgm:adjLst/>
            </dgm:shape>
            <dgm:choose name="Name11">
              <dgm:if name="Name12" func="var" arg="dir" op="equ" val="norm">
                <dgm:presOf axis="ch ch desOrSelf" ptType="node node node" st="1 2 1" cnt="1 1 0"/>
              </dgm:if>
              <dgm:else name="Name13">
                <dgm:presOf axis="ch ch desOrSelf" ptType="node node node" st="1 1 1" cnt="1 1 0"/>
              </dgm:else>
            </dgm:choose>
            <dgm:constrLst/>
            <dgm:ruleLst/>
          </dgm:layoutNode>
          <dgm:layoutNode name="tile2text" styleLbl="node1">
            <dgm:varLst>
              <dgm:chMax val="0"/>
              <dgm:chPref val="0"/>
              <dgm:bulletEnabled val="1"/>
            </dgm:varLst>
            <dgm:choose name="Name14">
              <dgm:if name="Name15" axis="root des" func="maxDepth" op="gte" val="3">
                <dgm:alg type="tx">
                  <dgm:param type="txAnchorVert" val="t"/>
                  <dgm:param type="parTxLTRAlign" val="l"/>
                  <dgm:param type="parTxRTLAlign" val="r"/>
                </dgm:alg>
              </dgm:if>
              <dgm:else name="Name16">
                <dgm:alg type="tx"/>
              </dgm:else>
            </dgm:choose>
            <dgm:shape xmlns:r="http://schemas.openxmlformats.org/officeDocument/2006/relationships" type="rect" r:blip="" hideGeom="1">
              <dgm:adjLst/>
            </dgm:shape>
            <dgm:choose name="Name17">
              <dgm:if name="Name18" func="var" arg="dir" op="equ" val="norm">
                <dgm:presOf axis="ch ch desOrSelf" ptType="node node node" st="1 2 1" cnt="1 1 0"/>
              </dgm:if>
              <dgm:else name="Name19">
                <dgm:presOf axis="ch ch desOrSelf" ptType="node node node" st="1 1 1" cnt="1 1 0"/>
              </dgm:else>
            </dgm:choose>
            <dgm:constrLst/>
            <dgm:ruleLst>
              <dgm:rule type="primFontSz" val="5" fact="NaN" max="NaN"/>
            </dgm:ruleLst>
          </dgm:layoutNode>
          <dgm:layoutNode name="tile3" styleLbl="node1">
            <dgm:alg type="sp"/>
            <dgm:shape xmlns:r="http://schemas.openxmlformats.org/officeDocument/2006/relationships" rot="180" type="round1Rect" r:blip="">
              <dgm:adjLst/>
            </dgm:shape>
            <dgm:choose name="Name20">
              <dgm:if name="Name21" func="var" arg="dir" op="equ" val="norm">
                <dgm:presOf axis="ch ch desOrSelf" ptType="node node node" st="1 3 1" cnt="1 1 0"/>
              </dgm:if>
              <dgm:else name="Name22">
                <dgm:presOf axis="ch ch desOrSelf" ptType="node node node" st="1 4 1" cnt="1 1 0"/>
              </dgm:else>
            </dgm:choose>
            <dgm:constrLst/>
            <dgm:ruleLst/>
          </dgm:layoutNode>
          <dgm:layoutNode name="tile3text" styleLbl="node1">
            <dgm:varLst>
              <dgm:chMax val="0"/>
              <dgm:chPref val="0"/>
              <dgm:bulletEnabled val="1"/>
            </dgm:varLst>
            <dgm:choose name="Name23">
              <dgm:if name="Name24" axis="root des" func="maxDepth" op="gte" val="3">
                <dgm:alg type="tx">
                  <dgm:param type="txAnchorVert" val="t"/>
                  <dgm:param type="parTxLTRAlign" val="l"/>
                  <dgm:param type="parTxRTLAlign" val="r"/>
                </dgm:alg>
              </dgm:if>
              <dgm:else name="Name25">
                <dgm:alg type="tx"/>
              </dgm:else>
            </dgm:choose>
            <dgm:shape xmlns:r="http://schemas.openxmlformats.org/officeDocument/2006/relationships" rot="180" type="rect" r:blip="" hideGeom="1">
              <dgm:adjLst/>
            </dgm:shape>
            <dgm:choose name="Name26">
              <dgm:if name="Name27" func="var" arg="dir" op="equ" val="norm">
                <dgm:presOf axis="ch ch desOrSelf" ptType="node node node" st="1 3 1" cnt="1 1 0"/>
              </dgm:if>
              <dgm:else name="Name28">
                <dgm:presOf axis="ch ch desOrSelf" ptType="node node node" st="1 4 1" cnt="1 1 0"/>
              </dgm:else>
            </dgm:choose>
            <dgm:constrLst/>
            <dgm:ruleLst>
              <dgm:rule type="primFontSz" val="5" fact="NaN" max="NaN"/>
            </dgm:ruleLst>
          </dgm:layoutNode>
          <dgm:layoutNode name="tile4" styleLbl="node1">
            <dgm:alg type="sp"/>
            <dgm:shape xmlns:r="http://schemas.openxmlformats.org/officeDocument/2006/relationships" rot="90" type="round1Rect" r:blip="">
              <dgm:adjLst/>
            </dgm:shape>
            <dgm:choose name="Name29">
              <dgm:if name="Name30" func="var" arg="dir" op="equ" val="norm">
                <dgm:presOf axis="ch ch desOrSelf" ptType="node node node" st="1 4 1" cnt="1 1 0"/>
              </dgm:if>
              <dgm:else name="Name31">
                <dgm:presOf axis="ch ch desOrSelf" ptType="node node node" st="1 3 1" cnt="1 1 0"/>
              </dgm:else>
            </dgm:choose>
            <dgm:constrLst/>
            <dgm:ruleLst/>
          </dgm:layoutNode>
          <dgm:layoutNode name="tile4text" styleLbl="node1">
            <dgm:varLst>
              <dgm:chMax val="0"/>
              <dgm:chPref val="0"/>
              <dgm:bulletEnabled val="1"/>
            </dgm:varLst>
            <dgm:choose name="Name32">
              <dgm:if name="Name33" axis="root des" func="maxDepth" op="gte" val="3">
                <dgm:alg type="tx">
                  <dgm:param type="txAnchorVert" val="t"/>
                  <dgm:param type="parTxLTRAlign" val="l"/>
                  <dgm:param type="parTxRTLAlign" val="r"/>
                </dgm:alg>
              </dgm:if>
              <dgm:else name="Name34">
                <dgm:alg type="tx"/>
              </dgm:else>
            </dgm:choose>
            <dgm:shape xmlns:r="http://schemas.openxmlformats.org/officeDocument/2006/relationships" rot="90" type="rect" r:blip="" hideGeom="1">
              <dgm:adjLst/>
            </dgm:shape>
            <dgm:choose name="Name35">
              <dgm:if name="Name36" func="var" arg="dir" op="equ" val="norm">
                <dgm:presOf axis="ch ch desOrSelf" ptType="node node node" st="1 4 1" cnt="1 1 0"/>
              </dgm:if>
              <dgm:else name="Name37">
                <dgm:presOf axis="ch ch desOrSelf" ptType="node node node" st="1 3 1" cnt="1 1 0"/>
              </dgm:else>
            </dgm:choose>
            <dgm:constrLst/>
            <dgm:ruleLst>
              <dgm:rule type="primFontSz" val="5" fact="NaN" max="NaN"/>
            </dgm:ruleLst>
          </dgm:layoutNode>
        </dgm:layoutNode>
        <dgm:layoutNode name="centerTile" styleLbl="fgShp">
          <dgm:varLst>
            <dgm:chMax val="0"/>
            <dgm:chPref val="0"/>
          </dgm:varLst>
          <dgm:alg type="tx"/>
          <dgm:shape xmlns:r="http://schemas.openxmlformats.org/officeDocument/2006/relationships" type="roundRect" r:blip="">
            <dgm:adjLst/>
          </dgm:shape>
          <dgm:presOf axis="ch" ptType="node" cnt="1"/>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if>
      <dgm:else name="Name38"/>
    </dgm:choose>
  </dgm:layoutNode>
</dgm:layoutDef>
</file>

<file path=ppt/diagrams/layout3.xml><?xml version="1.0" encoding="utf-8"?>
<dgm:layoutDef xmlns:dgm="http://schemas.openxmlformats.org/drawingml/2006/diagram" xmlns:a="http://schemas.openxmlformats.org/drawingml/2006/main" uniqueId="urn:microsoft.com/office/officeart/2005/8/layout/matrix1">
  <dgm:title val=""/>
  <dgm:desc val=""/>
  <dgm:catLst>
    <dgm:cat type="matrix" pri="2000"/>
  </dgm:catLst>
  <dgm:sampData>
    <dgm:dataModel>
      <dgm:ptLst>
        <dgm:pt modelId="0" type="doc"/>
        <dgm:pt modelId="1">
          <dgm:prSet phldr="1"/>
        </dgm:pt>
        <dgm:pt modelId="11">
          <dgm:prSet phldr="1"/>
        </dgm:pt>
        <dgm:pt modelId="12">
          <dgm:prSet phldr="1"/>
        </dgm:pt>
        <dgm:pt modelId="13">
          <dgm:prSet phldr="1"/>
        </dgm:pt>
        <dgm:pt modelId="14">
          <dgm:prSet phldr="1"/>
        </dgm:pt>
      </dgm:ptLst>
      <dgm:cxnLst>
        <dgm:cxn modelId="2" srcId="0" destId="1" srcOrd="0" destOrd="0"/>
        <dgm:cxn modelId="3" srcId="1" destId="11" srcOrd="0" destOrd="0"/>
        <dgm:cxn modelId="4" srcId="1" destId="12" srcOrd="1" destOrd="0"/>
        <dgm:cxn modelId="5" srcId="1" destId="13" srcOrd="2" destOrd="0"/>
        <dgm:cxn modelId="6" srcId="1" destId="14" srcOrd="3" destOrd="0"/>
      </dgm:cxnLst>
      <dgm:bg/>
      <dgm:whole/>
    </dgm:dataModel>
  </dgm:sampData>
  <dgm:styleData>
    <dgm:dataModel>
      <dgm:ptLst>
        <dgm:pt modelId="0" type="doc"/>
        <dgm:pt modelId="1"/>
        <dgm:pt modelId="11"/>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3" destOrd="0"/>
      </dgm:cxnLst>
      <dgm:bg/>
      <dgm:whole/>
    </dgm:dataModel>
  </dgm:styleData>
  <dgm:clrData>
    <dgm:dataModel>
      <dgm:ptLst>
        <dgm:pt modelId="0" type="doc"/>
        <dgm:pt modelId="1"/>
        <dgm:pt modelId="11"/>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3" destOrd="0"/>
      </dgm:cxnLst>
      <dgm:bg/>
      <dgm:whole/>
    </dgm:dataModel>
  </dgm:clrData>
  <dgm:layoutNode name="diagram">
    <dgm:varLst>
      <dgm:chMax val="1"/>
      <dgm:dir/>
      <dgm:animLvl val="ctr"/>
      <dgm:resizeHandles val="exact"/>
    </dgm:varLst>
    <dgm:alg type="composite"/>
    <dgm:shape xmlns:r="http://schemas.openxmlformats.org/officeDocument/2006/relationships" r:blip="">
      <dgm:adjLst/>
    </dgm:shape>
    <dgm:presOf/>
    <dgm:constrLst>
      <dgm:constr type="ctrX" for="ch" forName="matrix" refType="w" fact="0.5"/>
      <dgm:constr type="ctrY" for="ch" forName="matrix" refType="h" fact="0.5"/>
      <dgm:constr type="w" for="ch" forName="matrix" refType="w"/>
      <dgm:constr type="h" for="ch" forName="matrix" refType="h"/>
      <dgm:constr type="ctrX" for="ch" forName="centerTile" refType="w" fact="0.5"/>
      <dgm:constr type="ctrY" for="ch" forName="centerTile" refType="h" fact="0.5"/>
      <dgm:constr type="w" for="ch" forName="centerTile" refType="w" fact="0.3"/>
      <dgm:constr type="h" for="ch" forName="centerTile" refType="h" fact="0.25"/>
      <dgm:constr type="primFontSz" for="des" ptType="node" op="equ" val="65"/>
    </dgm:constrLst>
    <dgm:ruleLst/>
    <dgm:choose name="Name0">
      <dgm:if name="Name1" axis="ch" ptType="node" func="cnt" op="gte" val="1">
        <dgm:layoutNode name="matrix">
          <dgm:alg type="composite"/>
          <dgm:shape xmlns:r="http://schemas.openxmlformats.org/officeDocument/2006/relationships" r:blip="">
            <dgm:adjLst/>
          </dgm:shape>
          <dgm:presOf/>
          <dgm:constrLst>
            <dgm:constr type="l" for="ch" forName="tile1"/>
            <dgm:constr type="t" for="ch" forName="tile1"/>
            <dgm:constr type="r" for="ch" forName="tile1" refType="w" fact="0.5"/>
            <dgm:constr type="b" for="ch" forName="tile1" refType="h" fact="0.5"/>
            <dgm:constr type="l" for="ch" forName="tile1text" refType="l" refFor="ch" refForName="tile1"/>
            <dgm:constr type="t" for="ch" forName="tile1text" refType="t" refFor="ch" refForName="tile1"/>
            <dgm:constr type="w" for="ch" forName="tile1text" refType="w" refFor="ch" refForName="tile1"/>
            <dgm:constr type="h" for="ch" forName="tile1text" refType="h" refFor="ch" refForName="tile1" fact="0.75"/>
            <dgm:constr type="r" for="ch" forName="tile2" refType="w"/>
            <dgm:constr type="t" for="ch" forName="tile2"/>
            <dgm:constr type="l" for="ch" forName="tile2" refType="w" fact="0.5"/>
            <dgm:constr type="b" for="ch" forName="tile2" refType="h" fact="0.5"/>
            <dgm:constr type="r" for="ch" forName="tile2text" refType="r" refFor="ch" refForName="tile2"/>
            <dgm:constr type="t" for="ch" forName="tile2text" refType="t" refFor="ch" refForName="tile2"/>
            <dgm:constr type="w" for="ch" forName="tile2text" refType="w" refFor="ch" refForName="tile2"/>
            <dgm:constr type="h" for="ch" forName="tile2text" refType="h" refFor="ch" refForName="tile2" fact="0.75"/>
            <dgm:constr type="l" for="ch" forName="tile3"/>
            <dgm:constr type="b" for="ch" forName="tile3" refType="h"/>
            <dgm:constr type="r" for="ch" forName="tile3" refType="w" fact="0.5"/>
            <dgm:constr type="t" for="ch" forName="tile3" refType="h" fact="0.5"/>
            <dgm:constr type="l" for="ch" forName="tile3text" refType="l" refFor="ch" refForName="tile3"/>
            <dgm:constr type="b" for="ch" forName="tile3text" refType="b" refFor="ch" refForName="tile3"/>
            <dgm:constr type="w" for="ch" forName="tile3text" refType="w" refFor="ch" refForName="tile3"/>
            <dgm:constr type="h" for="ch" forName="tile3text" refType="h" refFor="ch" refForName="tile3" fact="0.75"/>
            <dgm:constr type="r" for="ch" forName="tile4" refType="w"/>
            <dgm:constr type="b" for="ch" forName="tile4" refType="h"/>
            <dgm:constr type="l" for="ch" forName="tile4" refType="w" fact="0.5"/>
            <dgm:constr type="t" for="ch" forName="tile4" refType="h" fact="0.5"/>
            <dgm:constr type="r" for="ch" forName="tile4text" refType="r" refFor="ch" refForName="tile4"/>
            <dgm:constr type="b" for="ch" forName="tile4text" refType="b" refFor="ch" refForName="tile4"/>
            <dgm:constr type="w" for="ch" forName="tile4text" refType="w" refFor="ch" refForName="tile4"/>
            <dgm:constr type="h" for="ch" forName="tile4text" refType="h" refFor="ch" refForName="tile4" fact="0.75"/>
          </dgm:constrLst>
          <dgm:ruleLst/>
          <dgm:layoutNode name="tile1" styleLbl="node1">
            <dgm:alg type="sp"/>
            <dgm:shape xmlns:r="http://schemas.openxmlformats.org/officeDocument/2006/relationships" rot="270" type="round1Rect" r:blip="">
              <dgm:adjLst/>
            </dgm:shape>
            <dgm:choose name="Name2">
              <dgm:if name="Name3" func="var" arg="dir" op="equ" val="norm">
                <dgm:presOf axis="ch ch desOrSelf" ptType="node node node" st="1 1 1" cnt="1 1 0"/>
              </dgm:if>
              <dgm:else name="Name4">
                <dgm:presOf axis="ch ch desOrSelf" ptType="node node node" st="1 2 1" cnt="1 1 0"/>
              </dgm:else>
            </dgm:choose>
            <dgm:constrLst/>
            <dgm:ruleLst/>
          </dgm:layoutNode>
          <dgm:layoutNode name="tile1text" styleLbl="node1">
            <dgm:varLst>
              <dgm:chMax val="0"/>
              <dgm:chPref val="0"/>
              <dgm:bulletEnabled val="1"/>
            </dgm:varLst>
            <dgm:choose name="Name5">
              <dgm:if name="Name6" axis="root des" func="maxDepth" op="gte" val="3">
                <dgm:alg type="tx">
                  <dgm:param type="txAnchorVert" val="t"/>
                  <dgm:param type="parTxLTRAlign" val="l"/>
                  <dgm:param type="parTxRTLAlign" val="r"/>
                </dgm:alg>
              </dgm:if>
              <dgm:else name="Name7">
                <dgm:alg type="tx"/>
              </dgm:else>
            </dgm:choose>
            <dgm:shape xmlns:r="http://schemas.openxmlformats.org/officeDocument/2006/relationships" rot="270" type="rect" r:blip="" hideGeom="1">
              <dgm:adjLst>
                <dgm:adj idx="1" val="0.2"/>
              </dgm:adjLst>
            </dgm:shape>
            <dgm:choose name="Name8">
              <dgm:if name="Name9" func="var" arg="dir" op="equ" val="norm">
                <dgm:presOf axis="ch ch desOrSelf" ptType="node node node" st="1 1 1" cnt="1 1 0"/>
              </dgm:if>
              <dgm:else name="Name10">
                <dgm:presOf axis="ch ch desOrSelf" ptType="node node node" st="1 2 1" cnt="1 1 0"/>
              </dgm:else>
            </dgm:choose>
            <dgm:constrLst/>
            <dgm:ruleLst>
              <dgm:rule type="primFontSz" val="5" fact="NaN" max="NaN"/>
            </dgm:ruleLst>
          </dgm:layoutNode>
          <dgm:layoutNode name="tile2" styleLbl="node1">
            <dgm:alg type="sp"/>
            <dgm:shape xmlns:r="http://schemas.openxmlformats.org/officeDocument/2006/relationships" type="round1Rect" r:blip="">
              <dgm:adjLst/>
            </dgm:shape>
            <dgm:choose name="Name11">
              <dgm:if name="Name12" func="var" arg="dir" op="equ" val="norm">
                <dgm:presOf axis="ch ch desOrSelf" ptType="node node node" st="1 2 1" cnt="1 1 0"/>
              </dgm:if>
              <dgm:else name="Name13">
                <dgm:presOf axis="ch ch desOrSelf" ptType="node node node" st="1 1 1" cnt="1 1 0"/>
              </dgm:else>
            </dgm:choose>
            <dgm:constrLst/>
            <dgm:ruleLst/>
          </dgm:layoutNode>
          <dgm:layoutNode name="tile2text" styleLbl="node1">
            <dgm:varLst>
              <dgm:chMax val="0"/>
              <dgm:chPref val="0"/>
              <dgm:bulletEnabled val="1"/>
            </dgm:varLst>
            <dgm:choose name="Name14">
              <dgm:if name="Name15" axis="root des" func="maxDepth" op="gte" val="3">
                <dgm:alg type="tx">
                  <dgm:param type="txAnchorVert" val="t"/>
                  <dgm:param type="parTxLTRAlign" val="l"/>
                  <dgm:param type="parTxRTLAlign" val="r"/>
                </dgm:alg>
              </dgm:if>
              <dgm:else name="Name16">
                <dgm:alg type="tx"/>
              </dgm:else>
            </dgm:choose>
            <dgm:shape xmlns:r="http://schemas.openxmlformats.org/officeDocument/2006/relationships" type="rect" r:blip="" hideGeom="1">
              <dgm:adjLst/>
            </dgm:shape>
            <dgm:choose name="Name17">
              <dgm:if name="Name18" func="var" arg="dir" op="equ" val="norm">
                <dgm:presOf axis="ch ch desOrSelf" ptType="node node node" st="1 2 1" cnt="1 1 0"/>
              </dgm:if>
              <dgm:else name="Name19">
                <dgm:presOf axis="ch ch desOrSelf" ptType="node node node" st="1 1 1" cnt="1 1 0"/>
              </dgm:else>
            </dgm:choose>
            <dgm:constrLst/>
            <dgm:ruleLst>
              <dgm:rule type="primFontSz" val="5" fact="NaN" max="NaN"/>
            </dgm:ruleLst>
          </dgm:layoutNode>
          <dgm:layoutNode name="tile3" styleLbl="node1">
            <dgm:alg type="sp"/>
            <dgm:shape xmlns:r="http://schemas.openxmlformats.org/officeDocument/2006/relationships" rot="180" type="round1Rect" r:blip="">
              <dgm:adjLst/>
            </dgm:shape>
            <dgm:choose name="Name20">
              <dgm:if name="Name21" func="var" arg="dir" op="equ" val="norm">
                <dgm:presOf axis="ch ch desOrSelf" ptType="node node node" st="1 3 1" cnt="1 1 0"/>
              </dgm:if>
              <dgm:else name="Name22">
                <dgm:presOf axis="ch ch desOrSelf" ptType="node node node" st="1 4 1" cnt="1 1 0"/>
              </dgm:else>
            </dgm:choose>
            <dgm:constrLst/>
            <dgm:ruleLst/>
          </dgm:layoutNode>
          <dgm:layoutNode name="tile3text" styleLbl="node1">
            <dgm:varLst>
              <dgm:chMax val="0"/>
              <dgm:chPref val="0"/>
              <dgm:bulletEnabled val="1"/>
            </dgm:varLst>
            <dgm:choose name="Name23">
              <dgm:if name="Name24" axis="root des" func="maxDepth" op="gte" val="3">
                <dgm:alg type="tx">
                  <dgm:param type="txAnchorVert" val="t"/>
                  <dgm:param type="parTxLTRAlign" val="l"/>
                  <dgm:param type="parTxRTLAlign" val="r"/>
                </dgm:alg>
              </dgm:if>
              <dgm:else name="Name25">
                <dgm:alg type="tx"/>
              </dgm:else>
            </dgm:choose>
            <dgm:shape xmlns:r="http://schemas.openxmlformats.org/officeDocument/2006/relationships" rot="180" type="rect" r:blip="" hideGeom="1">
              <dgm:adjLst/>
            </dgm:shape>
            <dgm:choose name="Name26">
              <dgm:if name="Name27" func="var" arg="dir" op="equ" val="norm">
                <dgm:presOf axis="ch ch desOrSelf" ptType="node node node" st="1 3 1" cnt="1 1 0"/>
              </dgm:if>
              <dgm:else name="Name28">
                <dgm:presOf axis="ch ch desOrSelf" ptType="node node node" st="1 4 1" cnt="1 1 0"/>
              </dgm:else>
            </dgm:choose>
            <dgm:constrLst/>
            <dgm:ruleLst>
              <dgm:rule type="primFontSz" val="5" fact="NaN" max="NaN"/>
            </dgm:ruleLst>
          </dgm:layoutNode>
          <dgm:layoutNode name="tile4" styleLbl="node1">
            <dgm:alg type="sp"/>
            <dgm:shape xmlns:r="http://schemas.openxmlformats.org/officeDocument/2006/relationships" rot="90" type="round1Rect" r:blip="">
              <dgm:adjLst/>
            </dgm:shape>
            <dgm:choose name="Name29">
              <dgm:if name="Name30" func="var" arg="dir" op="equ" val="norm">
                <dgm:presOf axis="ch ch desOrSelf" ptType="node node node" st="1 4 1" cnt="1 1 0"/>
              </dgm:if>
              <dgm:else name="Name31">
                <dgm:presOf axis="ch ch desOrSelf" ptType="node node node" st="1 3 1" cnt="1 1 0"/>
              </dgm:else>
            </dgm:choose>
            <dgm:constrLst/>
            <dgm:ruleLst/>
          </dgm:layoutNode>
          <dgm:layoutNode name="tile4text" styleLbl="node1">
            <dgm:varLst>
              <dgm:chMax val="0"/>
              <dgm:chPref val="0"/>
              <dgm:bulletEnabled val="1"/>
            </dgm:varLst>
            <dgm:choose name="Name32">
              <dgm:if name="Name33" axis="root des" func="maxDepth" op="gte" val="3">
                <dgm:alg type="tx">
                  <dgm:param type="txAnchorVert" val="t"/>
                  <dgm:param type="parTxLTRAlign" val="l"/>
                  <dgm:param type="parTxRTLAlign" val="r"/>
                </dgm:alg>
              </dgm:if>
              <dgm:else name="Name34">
                <dgm:alg type="tx"/>
              </dgm:else>
            </dgm:choose>
            <dgm:shape xmlns:r="http://schemas.openxmlformats.org/officeDocument/2006/relationships" rot="90" type="rect" r:blip="" hideGeom="1">
              <dgm:adjLst/>
            </dgm:shape>
            <dgm:choose name="Name35">
              <dgm:if name="Name36" func="var" arg="dir" op="equ" val="norm">
                <dgm:presOf axis="ch ch desOrSelf" ptType="node node node" st="1 4 1" cnt="1 1 0"/>
              </dgm:if>
              <dgm:else name="Name37">
                <dgm:presOf axis="ch ch desOrSelf" ptType="node node node" st="1 3 1" cnt="1 1 0"/>
              </dgm:else>
            </dgm:choose>
            <dgm:constrLst/>
            <dgm:ruleLst>
              <dgm:rule type="primFontSz" val="5" fact="NaN" max="NaN"/>
            </dgm:ruleLst>
          </dgm:layoutNode>
        </dgm:layoutNode>
        <dgm:layoutNode name="centerTile" styleLbl="fgShp">
          <dgm:varLst>
            <dgm:chMax val="0"/>
            <dgm:chPref val="0"/>
          </dgm:varLst>
          <dgm:alg type="tx"/>
          <dgm:shape xmlns:r="http://schemas.openxmlformats.org/officeDocument/2006/relationships" type="roundRect" r:blip="">
            <dgm:adjLst/>
          </dgm:shape>
          <dgm:presOf axis="ch" ptType="node" cnt="1"/>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if>
      <dgm:else name="Name38"/>
    </dgm:choose>
  </dgm:layoutNode>
</dgm:layoutDef>
</file>

<file path=ppt/diagrams/layout4.xml><?xml version="1.0" encoding="utf-8"?>
<dgm:layoutDef xmlns:dgm="http://schemas.openxmlformats.org/drawingml/2006/diagram" xmlns:a="http://schemas.openxmlformats.org/drawingml/2006/main" uniqueId="urn:microsoft.com/office/officeart/2005/8/layout/matrix1">
  <dgm:title val=""/>
  <dgm:desc val=""/>
  <dgm:catLst>
    <dgm:cat type="matrix" pri="2000"/>
  </dgm:catLst>
  <dgm:sampData>
    <dgm:dataModel>
      <dgm:ptLst>
        <dgm:pt modelId="0" type="doc"/>
        <dgm:pt modelId="1">
          <dgm:prSet phldr="1"/>
        </dgm:pt>
        <dgm:pt modelId="11">
          <dgm:prSet phldr="1"/>
        </dgm:pt>
        <dgm:pt modelId="12">
          <dgm:prSet phldr="1"/>
        </dgm:pt>
        <dgm:pt modelId="13">
          <dgm:prSet phldr="1"/>
        </dgm:pt>
        <dgm:pt modelId="14">
          <dgm:prSet phldr="1"/>
        </dgm:pt>
      </dgm:ptLst>
      <dgm:cxnLst>
        <dgm:cxn modelId="2" srcId="0" destId="1" srcOrd="0" destOrd="0"/>
        <dgm:cxn modelId="3" srcId="1" destId="11" srcOrd="0" destOrd="0"/>
        <dgm:cxn modelId="4" srcId="1" destId="12" srcOrd="1" destOrd="0"/>
        <dgm:cxn modelId="5" srcId="1" destId="13" srcOrd="2" destOrd="0"/>
        <dgm:cxn modelId="6" srcId="1" destId="14" srcOrd="3" destOrd="0"/>
      </dgm:cxnLst>
      <dgm:bg/>
      <dgm:whole/>
    </dgm:dataModel>
  </dgm:sampData>
  <dgm:styleData>
    <dgm:dataModel>
      <dgm:ptLst>
        <dgm:pt modelId="0" type="doc"/>
        <dgm:pt modelId="1"/>
        <dgm:pt modelId="11"/>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3" destOrd="0"/>
      </dgm:cxnLst>
      <dgm:bg/>
      <dgm:whole/>
    </dgm:dataModel>
  </dgm:styleData>
  <dgm:clrData>
    <dgm:dataModel>
      <dgm:ptLst>
        <dgm:pt modelId="0" type="doc"/>
        <dgm:pt modelId="1"/>
        <dgm:pt modelId="11"/>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3" destOrd="0"/>
      </dgm:cxnLst>
      <dgm:bg/>
      <dgm:whole/>
    </dgm:dataModel>
  </dgm:clrData>
  <dgm:layoutNode name="diagram">
    <dgm:varLst>
      <dgm:chMax val="1"/>
      <dgm:dir/>
      <dgm:animLvl val="ctr"/>
      <dgm:resizeHandles val="exact"/>
    </dgm:varLst>
    <dgm:alg type="composite"/>
    <dgm:shape xmlns:r="http://schemas.openxmlformats.org/officeDocument/2006/relationships" r:blip="">
      <dgm:adjLst/>
    </dgm:shape>
    <dgm:presOf/>
    <dgm:constrLst>
      <dgm:constr type="ctrX" for="ch" forName="matrix" refType="w" fact="0.5"/>
      <dgm:constr type="ctrY" for="ch" forName="matrix" refType="h" fact="0.5"/>
      <dgm:constr type="w" for="ch" forName="matrix" refType="w"/>
      <dgm:constr type="h" for="ch" forName="matrix" refType="h"/>
      <dgm:constr type="ctrX" for="ch" forName="centerTile" refType="w" fact="0.5"/>
      <dgm:constr type="ctrY" for="ch" forName="centerTile" refType="h" fact="0.5"/>
      <dgm:constr type="w" for="ch" forName="centerTile" refType="w" fact="0.3"/>
      <dgm:constr type="h" for="ch" forName="centerTile" refType="h" fact="0.25"/>
      <dgm:constr type="primFontSz" for="des" ptType="node" op="equ" val="65"/>
    </dgm:constrLst>
    <dgm:ruleLst/>
    <dgm:choose name="Name0">
      <dgm:if name="Name1" axis="ch" ptType="node" func="cnt" op="gte" val="1">
        <dgm:layoutNode name="matrix">
          <dgm:alg type="composite"/>
          <dgm:shape xmlns:r="http://schemas.openxmlformats.org/officeDocument/2006/relationships" r:blip="">
            <dgm:adjLst/>
          </dgm:shape>
          <dgm:presOf/>
          <dgm:constrLst>
            <dgm:constr type="l" for="ch" forName="tile1"/>
            <dgm:constr type="t" for="ch" forName="tile1"/>
            <dgm:constr type="r" for="ch" forName="tile1" refType="w" fact="0.5"/>
            <dgm:constr type="b" for="ch" forName="tile1" refType="h" fact="0.5"/>
            <dgm:constr type="l" for="ch" forName="tile1text" refType="l" refFor="ch" refForName="tile1"/>
            <dgm:constr type="t" for="ch" forName="tile1text" refType="t" refFor="ch" refForName="tile1"/>
            <dgm:constr type="w" for="ch" forName="tile1text" refType="w" refFor="ch" refForName="tile1"/>
            <dgm:constr type="h" for="ch" forName="tile1text" refType="h" refFor="ch" refForName="tile1" fact="0.75"/>
            <dgm:constr type="r" for="ch" forName="tile2" refType="w"/>
            <dgm:constr type="t" for="ch" forName="tile2"/>
            <dgm:constr type="l" for="ch" forName="tile2" refType="w" fact="0.5"/>
            <dgm:constr type="b" for="ch" forName="tile2" refType="h" fact="0.5"/>
            <dgm:constr type="r" for="ch" forName="tile2text" refType="r" refFor="ch" refForName="tile2"/>
            <dgm:constr type="t" for="ch" forName="tile2text" refType="t" refFor="ch" refForName="tile2"/>
            <dgm:constr type="w" for="ch" forName="tile2text" refType="w" refFor="ch" refForName="tile2"/>
            <dgm:constr type="h" for="ch" forName="tile2text" refType="h" refFor="ch" refForName="tile2" fact="0.75"/>
            <dgm:constr type="l" for="ch" forName="tile3"/>
            <dgm:constr type="b" for="ch" forName="tile3" refType="h"/>
            <dgm:constr type="r" for="ch" forName="tile3" refType="w" fact="0.5"/>
            <dgm:constr type="t" for="ch" forName="tile3" refType="h" fact="0.5"/>
            <dgm:constr type="l" for="ch" forName="tile3text" refType="l" refFor="ch" refForName="tile3"/>
            <dgm:constr type="b" for="ch" forName="tile3text" refType="b" refFor="ch" refForName="tile3"/>
            <dgm:constr type="w" for="ch" forName="tile3text" refType="w" refFor="ch" refForName="tile3"/>
            <dgm:constr type="h" for="ch" forName="tile3text" refType="h" refFor="ch" refForName="tile3" fact="0.75"/>
            <dgm:constr type="r" for="ch" forName="tile4" refType="w"/>
            <dgm:constr type="b" for="ch" forName="tile4" refType="h"/>
            <dgm:constr type="l" for="ch" forName="tile4" refType="w" fact="0.5"/>
            <dgm:constr type="t" for="ch" forName="tile4" refType="h" fact="0.5"/>
            <dgm:constr type="r" for="ch" forName="tile4text" refType="r" refFor="ch" refForName="tile4"/>
            <dgm:constr type="b" for="ch" forName="tile4text" refType="b" refFor="ch" refForName="tile4"/>
            <dgm:constr type="w" for="ch" forName="tile4text" refType="w" refFor="ch" refForName="tile4"/>
            <dgm:constr type="h" for="ch" forName="tile4text" refType="h" refFor="ch" refForName="tile4" fact="0.75"/>
          </dgm:constrLst>
          <dgm:ruleLst/>
          <dgm:layoutNode name="tile1" styleLbl="node1">
            <dgm:alg type="sp"/>
            <dgm:shape xmlns:r="http://schemas.openxmlformats.org/officeDocument/2006/relationships" rot="270" type="round1Rect" r:blip="">
              <dgm:adjLst/>
            </dgm:shape>
            <dgm:choose name="Name2">
              <dgm:if name="Name3" func="var" arg="dir" op="equ" val="norm">
                <dgm:presOf axis="ch ch desOrSelf" ptType="node node node" st="1 1 1" cnt="1 1 0"/>
              </dgm:if>
              <dgm:else name="Name4">
                <dgm:presOf axis="ch ch desOrSelf" ptType="node node node" st="1 2 1" cnt="1 1 0"/>
              </dgm:else>
            </dgm:choose>
            <dgm:constrLst/>
            <dgm:ruleLst/>
          </dgm:layoutNode>
          <dgm:layoutNode name="tile1text" styleLbl="node1">
            <dgm:varLst>
              <dgm:chMax val="0"/>
              <dgm:chPref val="0"/>
              <dgm:bulletEnabled val="1"/>
            </dgm:varLst>
            <dgm:choose name="Name5">
              <dgm:if name="Name6" axis="root des" func="maxDepth" op="gte" val="3">
                <dgm:alg type="tx">
                  <dgm:param type="txAnchorVert" val="t"/>
                  <dgm:param type="parTxLTRAlign" val="l"/>
                  <dgm:param type="parTxRTLAlign" val="r"/>
                </dgm:alg>
              </dgm:if>
              <dgm:else name="Name7">
                <dgm:alg type="tx"/>
              </dgm:else>
            </dgm:choose>
            <dgm:shape xmlns:r="http://schemas.openxmlformats.org/officeDocument/2006/relationships" rot="270" type="rect" r:blip="" hideGeom="1">
              <dgm:adjLst>
                <dgm:adj idx="1" val="0.2"/>
              </dgm:adjLst>
            </dgm:shape>
            <dgm:choose name="Name8">
              <dgm:if name="Name9" func="var" arg="dir" op="equ" val="norm">
                <dgm:presOf axis="ch ch desOrSelf" ptType="node node node" st="1 1 1" cnt="1 1 0"/>
              </dgm:if>
              <dgm:else name="Name10">
                <dgm:presOf axis="ch ch desOrSelf" ptType="node node node" st="1 2 1" cnt="1 1 0"/>
              </dgm:else>
            </dgm:choose>
            <dgm:constrLst/>
            <dgm:ruleLst>
              <dgm:rule type="primFontSz" val="5" fact="NaN" max="NaN"/>
            </dgm:ruleLst>
          </dgm:layoutNode>
          <dgm:layoutNode name="tile2" styleLbl="node1">
            <dgm:alg type="sp"/>
            <dgm:shape xmlns:r="http://schemas.openxmlformats.org/officeDocument/2006/relationships" type="round1Rect" r:blip="">
              <dgm:adjLst/>
            </dgm:shape>
            <dgm:choose name="Name11">
              <dgm:if name="Name12" func="var" arg="dir" op="equ" val="norm">
                <dgm:presOf axis="ch ch desOrSelf" ptType="node node node" st="1 2 1" cnt="1 1 0"/>
              </dgm:if>
              <dgm:else name="Name13">
                <dgm:presOf axis="ch ch desOrSelf" ptType="node node node" st="1 1 1" cnt="1 1 0"/>
              </dgm:else>
            </dgm:choose>
            <dgm:constrLst/>
            <dgm:ruleLst/>
          </dgm:layoutNode>
          <dgm:layoutNode name="tile2text" styleLbl="node1">
            <dgm:varLst>
              <dgm:chMax val="0"/>
              <dgm:chPref val="0"/>
              <dgm:bulletEnabled val="1"/>
            </dgm:varLst>
            <dgm:choose name="Name14">
              <dgm:if name="Name15" axis="root des" func="maxDepth" op="gte" val="3">
                <dgm:alg type="tx">
                  <dgm:param type="txAnchorVert" val="t"/>
                  <dgm:param type="parTxLTRAlign" val="l"/>
                  <dgm:param type="parTxRTLAlign" val="r"/>
                </dgm:alg>
              </dgm:if>
              <dgm:else name="Name16">
                <dgm:alg type="tx"/>
              </dgm:else>
            </dgm:choose>
            <dgm:shape xmlns:r="http://schemas.openxmlformats.org/officeDocument/2006/relationships" type="rect" r:blip="" hideGeom="1">
              <dgm:adjLst/>
            </dgm:shape>
            <dgm:choose name="Name17">
              <dgm:if name="Name18" func="var" arg="dir" op="equ" val="norm">
                <dgm:presOf axis="ch ch desOrSelf" ptType="node node node" st="1 2 1" cnt="1 1 0"/>
              </dgm:if>
              <dgm:else name="Name19">
                <dgm:presOf axis="ch ch desOrSelf" ptType="node node node" st="1 1 1" cnt="1 1 0"/>
              </dgm:else>
            </dgm:choose>
            <dgm:constrLst/>
            <dgm:ruleLst>
              <dgm:rule type="primFontSz" val="5" fact="NaN" max="NaN"/>
            </dgm:ruleLst>
          </dgm:layoutNode>
          <dgm:layoutNode name="tile3" styleLbl="node1">
            <dgm:alg type="sp"/>
            <dgm:shape xmlns:r="http://schemas.openxmlformats.org/officeDocument/2006/relationships" rot="180" type="round1Rect" r:blip="">
              <dgm:adjLst/>
            </dgm:shape>
            <dgm:choose name="Name20">
              <dgm:if name="Name21" func="var" arg="dir" op="equ" val="norm">
                <dgm:presOf axis="ch ch desOrSelf" ptType="node node node" st="1 3 1" cnt="1 1 0"/>
              </dgm:if>
              <dgm:else name="Name22">
                <dgm:presOf axis="ch ch desOrSelf" ptType="node node node" st="1 4 1" cnt="1 1 0"/>
              </dgm:else>
            </dgm:choose>
            <dgm:constrLst/>
            <dgm:ruleLst/>
          </dgm:layoutNode>
          <dgm:layoutNode name="tile3text" styleLbl="node1">
            <dgm:varLst>
              <dgm:chMax val="0"/>
              <dgm:chPref val="0"/>
              <dgm:bulletEnabled val="1"/>
            </dgm:varLst>
            <dgm:choose name="Name23">
              <dgm:if name="Name24" axis="root des" func="maxDepth" op="gte" val="3">
                <dgm:alg type="tx">
                  <dgm:param type="txAnchorVert" val="t"/>
                  <dgm:param type="parTxLTRAlign" val="l"/>
                  <dgm:param type="parTxRTLAlign" val="r"/>
                </dgm:alg>
              </dgm:if>
              <dgm:else name="Name25">
                <dgm:alg type="tx"/>
              </dgm:else>
            </dgm:choose>
            <dgm:shape xmlns:r="http://schemas.openxmlformats.org/officeDocument/2006/relationships" rot="180" type="rect" r:blip="" hideGeom="1">
              <dgm:adjLst/>
            </dgm:shape>
            <dgm:choose name="Name26">
              <dgm:if name="Name27" func="var" arg="dir" op="equ" val="norm">
                <dgm:presOf axis="ch ch desOrSelf" ptType="node node node" st="1 3 1" cnt="1 1 0"/>
              </dgm:if>
              <dgm:else name="Name28">
                <dgm:presOf axis="ch ch desOrSelf" ptType="node node node" st="1 4 1" cnt="1 1 0"/>
              </dgm:else>
            </dgm:choose>
            <dgm:constrLst/>
            <dgm:ruleLst>
              <dgm:rule type="primFontSz" val="5" fact="NaN" max="NaN"/>
            </dgm:ruleLst>
          </dgm:layoutNode>
          <dgm:layoutNode name="tile4" styleLbl="node1">
            <dgm:alg type="sp"/>
            <dgm:shape xmlns:r="http://schemas.openxmlformats.org/officeDocument/2006/relationships" rot="90" type="round1Rect" r:blip="">
              <dgm:adjLst/>
            </dgm:shape>
            <dgm:choose name="Name29">
              <dgm:if name="Name30" func="var" arg="dir" op="equ" val="norm">
                <dgm:presOf axis="ch ch desOrSelf" ptType="node node node" st="1 4 1" cnt="1 1 0"/>
              </dgm:if>
              <dgm:else name="Name31">
                <dgm:presOf axis="ch ch desOrSelf" ptType="node node node" st="1 3 1" cnt="1 1 0"/>
              </dgm:else>
            </dgm:choose>
            <dgm:constrLst/>
            <dgm:ruleLst/>
          </dgm:layoutNode>
          <dgm:layoutNode name="tile4text" styleLbl="node1">
            <dgm:varLst>
              <dgm:chMax val="0"/>
              <dgm:chPref val="0"/>
              <dgm:bulletEnabled val="1"/>
            </dgm:varLst>
            <dgm:choose name="Name32">
              <dgm:if name="Name33" axis="root des" func="maxDepth" op="gte" val="3">
                <dgm:alg type="tx">
                  <dgm:param type="txAnchorVert" val="t"/>
                  <dgm:param type="parTxLTRAlign" val="l"/>
                  <dgm:param type="parTxRTLAlign" val="r"/>
                </dgm:alg>
              </dgm:if>
              <dgm:else name="Name34">
                <dgm:alg type="tx"/>
              </dgm:else>
            </dgm:choose>
            <dgm:shape xmlns:r="http://schemas.openxmlformats.org/officeDocument/2006/relationships" rot="90" type="rect" r:blip="" hideGeom="1">
              <dgm:adjLst/>
            </dgm:shape>
            <dgm:choose name="Name35">
              <dgm:if name="Name36" func="var" arg="dir" op="equ" val="norm">
                <dgm:presOf axis="ch ch desOrSelf" ptType="node node node" st="1 4 1" cnt="1 1 0"/>
              </dgm:if>
              <dgm:else name="Name37">
                <dgm:presOf axis="ch ch desOrSelf" ptType="node node node" st="1 3 1" cnt="1 1 0"/>
              </dgm:else>
            </dgm:choose>
            <dgm:constrLst/>
            <dgm:ruleLst>
              <dgm:rule type="primFontSz" val="5" fact="NaN" max="NaN"/>
            </dgm:ruleLst>
          </dgm:layoutNode>
        </dgm:layoutNode>
        <dgm:layoutNode name="centerTile" styleLbl="fgShp">
          <dgm:varLst>
            <dgm:chMax val="0"/>
            <dgm:chPref val="0"/>
          </dgm:varLst>
          <dgm:alg type="tx"/>
          <dgm:shape xmlns:r="http://schemas.openxmlformats.org/officeDocument/2006/relationships" type="roundRect" r:blip="">
            <dgm:adjLst/>
          </dgm:shape>
          <dgm:presOf axis="ch" ptType="node" cnt="1"/>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if>
      <dgm:else name="Name38"/>
    </dgm:choose>
  </dgm:layoutNode>
</dgm:layoutDef>
</file>

<file path=ppt/diagrams/layout5.xml><?xml version="1.0" encoding="utf-8"?>
<dgm:layoutDef xmlns:dgm="http://schemas.openxmlformats.org/drawingml/2006/diagram" xmlns:a="http://schemas.openxmlformats.org/drawingml/2006/main" uniqueId="urn:microsoft.com/office/officeart/2005/8/layout/matrix1">
  <dgm:title val=""/>
  <dgm:desc val=""/>
  <dgm:catLst>
    <dgm:cat type="matrix" pri="2000"/>
  </dgm:catLst>
  <dgm:sampData>
    <dgm:dataModel>
      <dgm:ptLst>
        <dgm:pt modelId="0" type="doc"/>
        <dgm:pt modelId="1">
          <dgm:prSet phldr="1"/>
        </dgm:pt>
        <dgm:pt modelId="11">
          <dgm:prSet phldr="1"/>
        </dgm:pt>
        <dgm:pt modelId="12">
          <dgm:prSet phldr="1"/>
        </dgm:pt>
        <dgm:pt modelId="13">
          <dgm:prSet phldr="1"/>
        </dgm:pt>
        <dgm:pt modelId="14">
          <dgm:prSet phldr="1"/>
        </dgm:pt>
      </dgm:ptLst>
      <dgm:cxnLst>
        <dgm:cxn modelId="2" srcId="0" destId="1" srcOrd="0" destOrd="0"/>
        <dgm:cxn modelId="3" srcId="1" destId="11" srcOrd="0" destOrd="0"/>
        <dgm:cxn modelId="4" srcId="1" destId="12" srcOrd="1" destOrd="0"/>
        <dgm:cxn modelId="5" srcId="1" destId="13" srcOrd="2" destOrd="0"/>
        <dgm:cxn modelId="6" srcId="1" destId="14" srcOrd="3" destOrd="0"/>
      </dgm:cxnLst>
      <dgm:bg/>
      <dgm:whole/>
    </dgm:dataModel>
  </dgm:sampData>
  <dgm:styleData>
    <dgm:dataModel>
      <dgm:ptLst>
        <dgm:pt modelId="0" type="doc"/>
        <dgm:pt modelId="1"/>
        <dgm:pt modelId="11"/>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3" destOrd="0"/>
      </dgm:cxnLst>
      <dgm:bg/>
      <dgm:whole/>
    </dgm:dataModel>
  </dgm:styleData>
  <dgm:clrData>
    <dgm:dataModel>
      <dgm:ptLst>
        <dgm:pt modelId="0" type="doc"/>
        <dgm:pt modelId="1"/>
        <dgm:pt modelId="11"/>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3" destOrd="0"/>
      </dgm:cxnLst>
      <dgm:bg/>
      <dgm:whole/>
    </dgm:dataModel>
  </dgm:clrData>
  <dgm:layoutNode name="diagram">
    <dgm:varLst>
      <dgm:chMax val="1"/>
      <dgm:dir/>
      <dgm:animLvl val="ctr"/>
      <dgm:resizeHandles val="exact"/>
    </dgm:varLst>
    <dgm:alg type="composite"/>
    <dgm:shape xmlns:r="http://schemas.openxmlformats.org/officeDocument/2006/relationships" r:blip="">
      <dgm:adjLst/>
    </dgm:shape>
    <dgm:presOf/>
    <dgm:constrLst>
      <dgm:constr type="ctrX" for="ch" forName="matrix" refType="w" fact="0.5"/>
      <dgm:constr type="ctrY" for="ch" forName="matrix" refType="h" fact="0.5"/>
      <dgm:constr type="w" for="ch" forName="matrix" refType="w"/>
      <dgm:constr type="h" for="ch" forName="matrix" refType="h"/>
      <dgm:constr type="ctrX" for="ch" forName="centerTile" refType="w" fact="0.5"/>
      <dgm:constr type="ctrY" for="ch" forName="centerTile" refType="h" fact="0.5"/>
      <dgm:constr type="w" for="ch" forName="centerTile" refType="w" fact="0.3"/>
      <dgm:constr type="h" for="ch" forName="centerTile" refType="h" fact="0.25"/>
      <dgm:constr type="primFontSz" for="des" ptType="node" op="equ" val="65"/>
    </dgm:constrLst>
    <dgm:ruleLst/>
    <dgm:choose name="Name0">
      <dgm:if name="Name1" axis="ch" ptType="node" func="cnt" op="gte" val="1">
        <dgm:layoutNode name="matrix">
          <dgm:alg type="composite"/>
          <dgm:shape xmlns:r="http://schemas.openxmlformats.org/officeDocument/2006/relationships" r:blip="">
            <dgm:adjLst/>
          </dgm:shape>
          <dgm:presOf/>
          <dgm:constrLst>
            <dgm:constr type="l" for="ch" forName="tile1"/>
            <dgm:constr type="t" for="ch" forName="tile1"/>
            <dgm:constr type="r" for="ch" forName="tile1" refType="w" fact="0.5"/>
            <dgm:constr type="b" for="ch" forName="tile1" refType="h" fact="0.5"/>
            <dgm:constr type="l" for="ch" forName="tile1text" refType="l" refFor="ch" refForName="tile1"/>
            <dgm:constr type="t" for="ch" forName="tile1text" refType="t" refFor="ch" refForName="tile1"/>
            <dgm:constr type="w" for="ch" forName="tile1text" refType="w" refFor="ch" refForName="tile1"/>
            <dgm:constr type="h" for="ch" forName="tile1text" refType="h" refFor="ch" refForName="tile1" fact="0.75"/>
            <dgm:constr type="r" for="ch" forName="tile2" refType="w"/>
            <dgm:constr type="t" for="ch" forName="tile2"/>
            <dgm:constr type="l" for="ch" forName="tile2" refType="w" fact="0.5"/>
            <dgm:constr type="b" for="ch" forName="tile2" refType="h" fact="0.5"/>
            <dgm:constr type="r" for="ch" forName="tile2text" refType="r" refFor="ch" refForName="tile2"/>
            <dgm:constr type="t" for="ch" forName="tile2text" refType="t" refFor="ch" refForName="tile2"/>
            <dgm:constr type="w" for="ch" forName="tile2text" refType="w" refFor="ch" refForName="tile2"/>
            <dgm:constr type="h" for="ch" forName="tile2text" refType="h" refFor="ch" refForName="tile2" fact="0.75"/>
            <dgm:constr type="l" for="ch" forName="tile3"/>
            <dgm:constr type="b" for="ch" forName="tile3" refType="h"/>
            <dgm:constr type="r" for="ch" forName="tile3" refType="w" fact="0.5"/>
            <dgm:constr type="t" for="ch" forName="tile3" refType="h" fact="0.5"/>
            <dgm:constr type="l" for="ch" forName="tile3text" refType="l" refFor="ch" refForName="tile3"/>
            <dgm:constr type="b" for="ch" forName="tile3text" refType="b" refFor="ch" refForName="tile3"/>
            <dgm:constr type="w" for="ch" forName="tile3text" refType="w" refFor="ch" refForName="tile3"/>
            <dgm:constr type="h" for="ch" forName="tile3text" refType="h" refFor="ch" refForName="tile3" fact="0.75"/>
            <dgm:constr type="r" for="ch" forName="tile4" refType="w"/>
            <dgm:constr type="b" for="ch" forName="tile4" refType="h"/>
            <dgm:constr type="l" for="ch" forName="tile4" refType="w" fact="0.5"/>
            <dgm:constr type="t" for="ch" forName="tile4" refType="h" fact="0.5"/>
            <dgm:constr type="r" for="ch" forName="tile4text" refType="r" refFor="ch" refForName="tile4"/>
            <dgm:constr type="b" for="ch" forName="tile4text" refType="b" refFor="ch" refForName="tile4"/>
            <dgm:constr type="w" for="ch" forName="tile4text" refType="w" refFor="ch" refForName="tile4"/>
            <dgm:constr type="h" for="ch" forName="tile4text" refType="h" refFor="ch" refForName="tile4" fact="0.75"/>
          </dgm:constrLst>
          <dgm:ruleLst/>
          <dgm:layoutNode name="tile1" styleLbl="node1">
            <dgm:alg type="sp"/>
            <dgm:shape xmlns:r="http://schemas.openxmlformats.org/officeDocument/2006/relationships" rot="270" type="round1Rect" r:blip="">
              <dgm:adjLst/>
            </dgm:shape>
            <dgm:choose name="Name2">
              <dgm:if name="Name3" func="var" arg="dir" op="equ" val="norm">
                <dgm:presOf axis="ch ch desOrSelf" ptType="node node node" st="1 1 1" cnt="1 1 0"/>
              </dgm:if>
              <dgm:else name="Name4">
                <dgm:presOf axis="ch ch desOrSelf" ptType="node node node" st="1 2 1" cnt="1 1 0"/>
              </dgm:else>
            </dgm:choose>
            <dgm:constrLst/>
            <dgm:ruleLst/>
          </dgm:layoutNode>
          <dgm:layoutNode name="tile1text" styleLbl="node1">
            <dgm:varLst>
              <dgm:chMax val="0"/>
              <dgm:chPref val="0"/>
              <dgm:bulletEnabled val="1"/>
            </dgm:varLst>
            <dgm:choose name="Name5">
              <dgm:if name="Name6" axis="root des" func="maxDepth" op="gte" val="3">
                <dgm:alg type="tx">
                  <dgm:param type="txAnchorVert" val="t"/>
                  <dgm:param type="parTxLTRAlign" val="l"/>
                  <dgm:param type="parTxRTLAlign" val="r"/>
                </dgm:alg>
              </dgm:if>
              <dgm:else name="Name7">
                <dgm:alg type="tx"/>
              </dgm:else>
            </dgm:choose>
            <dgm:shape xmlns:r="http://schemas.openxmlformats.org/officeDocument/2006/relationships" rot="270" type="rect" r:blip="" hideGeom="1">
              <dgm:adjLst>
                <dgm:adj idx="1" val="0.2"/>
              </dgm:adjLst>
            </dgm:shape>
            <dgm:choose name="Name8">
              <dgm:if name="Name9" func="var" arg="dir" op="equ" val="norm">
                <dgm:presOf axis="ch ch desOrSelf" ptType="node node node" st="1 1 1" cnt="1 1 0"/>
              </dgm:if>
              <dgm:else name="Name10">
                <dgm:presOf axis="ch ch desOrSelf" ptType="node node node" st="1 2 1" cnt="1 1 0"/>
              </dgm:else>
            </dgm:choose>
            <dgm:constrLst/>
            <dgm:ruleLst>
              <dgm:rule type="primFontSz" val="5" fact="NaN" max="NaN"/>
            </dgm:ruleLst>
          </dgm:layoutNode>
          <dgm:layoutNode name="tile2" styleLbl="node1">
            <dgm:alg type="sp"/>
            <dgm:shape xmlns:r="http://schemas.openxmlformats.org/officeDocument/2006/relationships" type="round1Rect" r:blip="">
              <dgm:adjLst/>
            </dgm:shape>
            <dgm:choose name="Name11">
              <dgm:if name="Name12" func="var" arg="dir" op="equ" val="norm">
                <dgm:presOf axis="ch ch desOrSelf" ptType="node node node" st="1 2 1" cnt="1 1 0"/>
              </dgm:if>
              <dgm:else name="Name13">
                <dgm:presOf axis="ch ch desOrSelf" ptType="node node node" st="1 1 1" cnt="1 1 0"/>
              </dgm:else>
            </dgm:choose>
            <dgm:constrLst/>
            <dgm:ruleLst/>
          </dgm:layoutNode>
          <dgm:layoutNode name="tile2text" styleLbl="node1">
            <dgm:varLst>
              <dgm:chMax val="0"/>
              <dgm:chPref val="0"/>
              <dgm:bulletEnabled val="1"/>
            </dgm:varLst>
            <dgm:choose name="Name14">
              <dgm:if name="Name15" axis="root des" func="maxDepth" op="gte" val="3">
                <dgm:alg type="tx">
                  <dgm:param type="txAnchorVert" val="t"/>
                  <dgm:param type="parTxLTRAlign" val="l"/>
                  <dgm:param type="parTxRTLAlign" val="r"/>
                </dgm:alg>
              </dgm:if>
              <dgm:else name="Name16">
                <dgm:alg type="tx"/>
              </dgm:else>
            </dgm:choose>
            <dgm:shape xmlns:r="http://schemas.openxmlformats.org/officeDocument/2006/relationships" type="rect" r:blip="" hideGeom="1">
              <dgm:adjLst/>
            </dgm:shape>
            <dgm:choose name="Name17">
              <dgm:if name="Name18" func="var" arg="dir" op="equ" val="norm">
                <dgm:presOf axis="ch ch desOrSelf" ptType="node node node" st="1 2 1" cnt="1 1 0"/>
              </dgm:if>
              <dgm:else name="Name19">
                <dgm:presOf axis="ch ch desOrSelf" ptType="node node node" st="1 1 1" cnt="1 1 0"/>
              </dgm:else>
            </dgm:choose>
            <dgm:constrLst/>
            <dgm:ruleLst>
              <dgm:rule type="primFontSz" val="5" fact="NaN" max="NaN"/>
            </dgm:ruleLst>
          </dgm:layoutNode>
          <dgm:layoutNode name="tile3" styleLbl="node1">
            <dgm:alg type="sp"/>
            <dgm:shape xmlns:r="http://schemas.openxmlformats.org/officeDocument/2006/relationships" rot="180" type="round1Rect" r:blip="">
              <dgm:adjLst/>
            </dgm:shape>
            <dgm:choose name="Name20">
              <dgm:if name="Name21" func="var" arg="dir" op="equ" val="norm">
                <dgm:presOf axis="ch ch desOrSelf" ptType="node node node" st="1 3 1" cnt="1 1 0"/>
              </dgm:if>
              <dgm:else name="Name22">
                <dgm:presOf axis="ch ch desOrSelf" ptType="node node node" st="1 4 1" cnt="1 1 0"/>
              </dgm:else>
            </dgm:choose>
            <dgm:constrLst/>
            <dgm:ruleLst/>
          </dgm:layoutNode>
          <dgm:layoutNode name="tile3text" styleLbl="node1">
            <dgm:varLst>
              <dgm:chMax val="0"/>
              <dgm:chPref val="0"/>
              <dgm:bulletEnabled val="1"/>
            </dgm:varLst>
            <dgm:choose name="Name23">
              <dgm:if name="Name24" axis="root des" func="maxDepth" op="gte" val="3">
                <dgm:alg type="tx">
                  <dgm:param type="txAnchorVert" val="t"/>
                  <dgm:param type="parTxLTRAlign" val="l"/>
                  <dgm:param type="parTxRTLAlign" val="r"/>
                </dgm:alg>
              </dgm:if>
              <dgm:else name="Name25">
                <dgm:alg type="tx"/>
              </dgm:else>
            </dgm:choose>
            <dgm:shape xmlns:r="http://schemas.openxmlformats.org/officeDocument/2006/relationships" rot="180" type="rect" r:blip="" hideGeom="1">
              <dgm:adjLst/>
            </dgm:shape>
            <dgm:choose name="Name26">
              <dgm:if name="Name27" func="var" arg="dir" op="equ" val="norm">
                <dgm:presOf axis="ch ch desOrSelf" ptType="node node node" st="1 3 1" cnt="1 1 0"/>
              </dgm:if>
              <dgm:else name="Name28">
                <dgm:presOf axis="ch ch desOrSelf" ptType="node node node" st="1 4 1" cnt="1 1 0"/>
              </dgm:else>
            </dgm:choose>
            <dgm:constrLst/>
            <dgm:ruleLst>
              <dgm:rule type="primFontSz" val="5" fact="NaN" max="NaN"/>
            </dgm:ruleLst>
          </dgm:layoutNode>
          <dgm:layoutNode name="tile4" styleLbl="node1">
            <dgm:alg type="sp"/>
            <dgm:shape xmlns:r="http://schemas.openxmlformats.org/officeDocument/2006/relationships" rot="90" type="round1Rect" r:blip="">
              <dgm:adjLst/>
            </dgm:shape>
            <dgm:choose name="Name29">
              <dgm:if name="Name30" func="var" arg="dir" op="equ" val="norm">
                <dgm:presOf axis="ch ch desOrSelf" ptType="node node node" st="1 4 1" cnt="1 1 0"/>
              </dgm:if>
              <dgm:else name="Name31">
                <dgm:presOf axis="ch ch desOrSelf" ptType="node node node" st="1 3 1" cnt="1 1 0"/>
              </dgm:else>
            </dgm:choose>
            <dgm:constrLst/>
            <dgm:ruleLst/>
          </dgm:layoutNode>
          <dgm:layoutNode name="tile4text" styleLbl="node1">
            <dgm:varLst>
              <dgm:chMax val="0"/>
              <dgm:chPref val="0"/>
              <dgm:bulletEnabled val="1"/>
            </dgm:varLst>
            <dgm:choose name="Name32">
              <dgm:if name="Name33" axis="root des" func="maxDepth" op="gte" val="3">
                <dgm:alg type="tx">
                  <dgm:param type="txAnchorVert" val="t"/>
                  <dgm:param type="parTxLTRAlign" val="l"/>
                  <dgm:param type="parTxRTLAlign" val="r"/>
                </dgm:alg>
              </dgm:if>
              <dgm:else name="Name34">
                <dgm:alg type="tx"/>
              </dgm:else>
            </dgm:choose>
            <dgm:shape xmlns:r="http://schemas.openxmlformats.org/officeDocument/2006/relationships" rot="90" type="rect" r:blip="" hideGeom="1">
              <dgm:adjLst/>
            </dgm:shape>
            <dgm:choose name="Name35">
              <dgm:if name="Name36" func="var" arg="dir" op="equ" val="norm">
                <dgm:presOf axis="ch ch desOrSelf" ptType="node node node" st="1 4 1" cnt="1 1 0"/>
              </dgm:if>
              <dgm:else name="Name37">
                <dgm:presOf axis="ch ch desOrSelf" ptType="node node node" st="1 3 1" cnt="1 1 0"/>
              </dgm:else>
            </dgm:choose>
            <dgm:constrLst/>
            <dgm:ruleLst>
              <dgm:rule type="primFontSz" val="5" fact="NaN" max="NaN"/>
            </dgm:ruleLst>
          </dgm:layoutNode>
        </dgm:layoutNode>
        <dgm:layoutNode name="centerTile" styleLbl="fgShp">
          <dgm:varLst>
            <dgm:chMax val="0"/>
            <dgm:chPref val="0"/>
          </dgm:varLst>
          <dgm:alg type="tx"/>
          <dgm:shape xmlns:r="http://schemas.openxmlformats.org/officeDocument/2006/relationships" type="roundRect" r:blip="">
            <dgm:adjLst/>
          </dgm:shape>
          <dgm:presOf axis="ch" ptType="node" cnt="1"/>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if>
      <dgm:else name="Name38"/>
    </dgm:choos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svg>
</file>

<file path=ppt/media/image2.tiff>
</file>

<file path=ppt/media/image3.tiff>
</file>

<file path=ppt/media/image4.tiff>
</file>

<file path=ppt/media/image5.png>
</file>

<file path=ppt/media/image6.png>
</file>

<file path=ppt/media/image7.png>
</file>

<file path=ppt/media/image8.sv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25FF2F1-9816-4810-99E9-917DBE7452C4}" type="datetimeFigureOut">
              <a:rPr lang="en-US" smtClean="0"/>
              <a:t>6/19/19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AF796C6-5CA3-403A-8CC5-DDBC3C57889C}" type="slidenum">
              <a:rPr lang="en-US" smtClean="0"/>
              <a:t>‹#›</a:t>
            </a:fld>
            <a:endParaRPr lang="en-US"/>
          </a:p>
        </p:txBody>
      </p:sp>
    </p:spTree>
    <p:extLst>
      <p:ext uri="{BB962C8B-B14F-4D97-AF65-F5344CB8AC3E}">
        <p14:creationId xmlns:p14="http://schemas.microsoft.com/office/powerpoint/2010/main" val="200692004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AF796C6-5CA3-403A-8CC5-DDBC3C57889C}" type="slidenum">
              <a:rPr lang="en-US" smtClean="0"/>
              <a:t>1</a:t>
            </a:fld>
            <a:endParaRPr lang="en-US"/>
          </a:p>
        </p:txBody>
      </p:sp>
    </p:spTree>
    <p:extLst>
      <p:ext uri="{BB962C8B-B14F-4D97-AF65-F5344CB8AC3E}">
        <p14:creationId xmlns:p14="http://schemas.microsoft.com/office/powerpoint/2010/main" val="266755756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p:txBody>
      </p:sp>
      <p:sp>
        <p:nvSpPr>
          <p:cNvPr id="4" name="Slide Number Placeholder 3"/>
          <p:cNvSpPr>
            <a:spLocks noGrp="1"/>
          </p:cNvSpPr>
          <p:nvPr>
            <p:ph type="sldNum" sz="quarter" idx="5"/>
          </p:nvPr>
        </p:nvSpPr>
        <p:spPr/>
        <p:txBody>
          <a:bodyPr/>
          <a:lstStyle/>
          <a:p>
            <a:fld id="{3AF796C6-5CA3-403A-8CC5-DDBC3C57889C}" type="slidenum">
              <a:rPr lang="en-US" smtClean="0"/>
              <a:t>18</a:t>
            </a:fld>
            <a:endParaRPr lang="en-US"/>
          </a:p>
        </p:txBody>
      </p:sp>
    </p:spTree>
    <p:extLst>
      <p:ext uri="{BB962C8B-B14F-4D97-AF65-F5344CB8AC3E}">
        <p14:creationId xmlns:p14="http://schemas.microsoft.com/office/powerpoint/2010/main" val="168764929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p:txBody>
      </p:sp>
      <p:sp>
        <p:nvSpPr>
          <p:cNvPr id="4" name="Slide Number Placeholder 3"/>
          <p:cNvSpPr>
            <a:spLocks noGrp="1"/>
          </p:cNvSpPr>
          <p:nvPr>
            <p:ph type="sldNum" sz="quarter" idx="5"/>
          </p:nvPr>
        </p:nvSpPr>
        <p:spPr/>
        <p:txBody>
          <a:bodyPr/>
          <a:lstStyle/>
          <a:p>
            <a:fld id="{3AF796C6-5CA3-403A-8CC5-DDBC3C57889C}" type="slidenum">
              <a:rPr lang="en-US" smtClean="0"/>
              <a:t>21</a:t>
            </a:fld>
            <a:endParaRPr lang="en-US"/>
          </a:p>
        </p:txBody>
      </p:sp>
    </p:spTree>
    <p:extLst>
      <p:ext uri="{BB962C8B-B14F-4D97-AF65-F5344CB8AC3E}">
        <p14:creationId xmlns:p14="http://schemas.microsoft.com/office/powerpoint/2010/main" val="106343220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p:txBody>
      </p:sp>
      <p:sp>
        <p:nvSpPr>
          <p:cNvPr id="4" name="Slide Number Placeholder 3"/>
          <p:cNvSpPr>
            <a:spLocks noGrp="1"/>
          </p:cNvSpPr>
          <p:nvPr>
            <p:ph type="sldNum" sz="quarter" idx="5"/>
          </p:nvPr>
        </p:nvSpPr>
        <p:spPr/>
        <p:txBody>
          <a:bodyPr/>
          <a:lstStyle/>
          <a:p>
            <a:fld id="{3AF796C6-5CA3-403A-8CC5-DDBC3C57889C}" type="slidenum">
              <a:rPr lang="en-US" smtClean="0"/>
              <a:t>24</a:t>
            </a:fld>
            <a:endParaRPr lang="en-US"/>
          </a:p>
        </p:txBody>
      </p:sp>
    </p:spTree>
    <p:extLst>
      <p:ext uri="{BB962C8B-B14F-4D97-AF65-F5344CB8AC3E}">
        <p14:creationId xmlns:p14="http://schemas.microsoft.com/office/powerpoint/2010/main" val="127635104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p:txBody>
      </p:sp>
      <p:sp>
        <p:nvSpPr>
          <p:cNvPr id="4" name="Slide Number Placeholder 3"/>
          <p:cNvSpPr>
            <a:spLocks noGrp="1"/>
          </p:cNvSpPr>
          <p:nvPr>
            <p:ph type="sldNum" sz="quarter" idx="5"/>
          </p:nvPr>
        </p:nvSpPr>
        <p:spPr/>
        <p:txBody>
          <a:bodyPr/>
          <a:lstStyle/>
          <a:p>
            <a:fld id="{3AF796C6-5CA3-403A-8CC5-DDBC3C57889C}" type="slidenum">
              <a:rPr lang="en-US" smtClean="0"/>
              <a:t>27</a:t>
            </a:fld>
            <a:endParaRPr lang="en-US"/>
          </a:p>
        </p:txBody>
      </p:sp>
    </p:spTree>
    <p:extLst>
      <p:ext uri="{BB962C8B-B14F-4D97-AF65-F5344CB8AC3E}">
        <p14:creationId xmlns:p14="http://schemas.microsoft.com/office/powerpoint/2010/main" val="278631803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AF796C6-5CA3-403A-8CC5-DDBC3C57889C}" type="slidenum">
              <a:rPr lang="en-US" smtClean="0"/>
              <a:t>29</a:t>
            </a:fld>
            <a:endParaRPr lang="en-US"/>
          </a:p>
        </p:txBody>
      </p:sp>
    </p:spTree>
    <p:extLst>
      <p:ext uri="{BB962C8B-B14F-4D97-AF65-F5344CB8AC3E}">
        <p14:creationId xmlns:p14="http://schemas.microsoft.com/office/powerpoint/2010/main" val="219142845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AF796C6-5CA3-403A-8CC5-DDBC3C57889C}" type="slidenum">
              <a:rPr lang="en-US" smtClean="0"/>
              <a:t>33</a:t>
            </a:fld>
            <a:endParaRPr lang="en-US"/>
          </a:p>
        </p:txBody>
      </p:sp>
    </p:spTree>
    <p:extLst>
      <p:ext uri="{BB962C8B-B14F-4D97-AF65-F5344CB8AC3E}">
        <p14:creationId xmlns:p14="http://schemas.microsoft.com/office/powerpoint/2010/main" val="198026885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31970249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Was this built off if universal</a:t>
            </a:r>
            <a:r>
              <a:rPr lang="en-US" baseline="0" dirty="0"/>
              <a:t> transfer form?</a:t>
            </a:r>
            <a:endParaRPr lang="en-US" dirty="0"/>
          </a:p>
        </p:txBody>
      </p:sp>
      <p:sp>
        <p:nvSpPr>
          <p:cNvPr id="4" name="Slide Number Placeholder 3"/>
          <p:cNvSpPr>
            <a:spLocks noGrp="1"/>
          </p:cNvSpPr>
          <p:nvPr>
            <p:ph type="sldNum" sz="quarter" idx="10"/>
          </p:nvPr>
        </p:nvSpPr>
        <p:spPr/>
        <p:txBody>
          <a:bodyPr/>
          <a:lstStyle/>
          <a:p>
            <a:fld id="{3AF796C6-5CA3-403A-8CC5-DDBC3C57889C}" type="slidenum">
              <a:rPr lang="en-US" smtClean="0"/>
              <a:t>3</a:t>
            </a:fld>
            <a:endParaRPr lang="en-US"/>
          </a:p>
        </p:txBody>
      </p:sp>
    </p:spTree>
    <p:extLst>
      <p:ext uri="{BB962C8B-B14F-4D97-AF65-F5344CB8AC3E}">
        <p14:creationId xmlns:p14="http://schemas.microsoft.com/office/powerpoint/2010/main" val="117134113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AF796C6-5CA3-403A-8CC5-DDBC3C57889C}" type="slidenum">
              <a:rPr lang="en-US" smtClean="0"/>
              <a:t>5</a:t>
            </a:fld>
            <a:endParaRPr lang="en-US"/>
          </a:p>
        </p:txBody>
      </p:sp>
    </p:spTree>
    <p:extLst>
      <p:ext uri="{BB962C8B-B14F-4D97-AF65-F5344CB8AC3E}">
        <p14:creationId xmlns:p14="http://schemas.microsoft.com/office/powerpoint/2010/main" val="168708651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AF796C6-5CA3-403A-8CC5-DDBC3C57889C}" type="slidenum">
              <a:rPr lang="en-US" smtClean="0"/>
              <a:t>6</a:t>
            </a:fld>
            <a:endParaRPr lang="en-US"/>
          </a:p>
        </p:txBody>
      </p:sp>
    </p:spTree>
    <p:extLst>
      <p:ext uri="{BB962C8B-B14F-4D97-AF65-F5344CB8AC3E}">
        <p14:creationId xmlns:p14="http://schemas.microsoft.com/office/powerpoint/2010/main" val="233140151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http://www.marylandattorneygeneral.gov/Health%20Policy%20Documents/adirective.pdf</a:t>
            </a:r>
          </a:p>
          <a:p>
            <a:endParaRPr lang="en-US" dirty="0"/>
          </a:p>
          <a:p>
            <a:r>
              <a:rPr lang="en-US" dirty="0"/>
              <a:t>https://hhs.texas.gov/laws-regulations/forms/advance-directives</a:t>
            </a:r>
          </a:p>
        </p:txBody>
      </p:sp>
      <p:sp>
        <p:nvSpPr>
          <p:cNvPr id="4" name="Slide Number Placeholder 3"/>
          <p:cNvSpPr>
            <a:spLocks noGrp="1"/>
          </p:cNvSpPr>
          <p:nvPr>
            <p:ph type="sldNum" sz="quarter" idx="5"/>
          </p:nvPr>
        </p:nvSpPr>
        <p:spPr/>
        <p:txBody>
          <a:bodyPr/>
          <a:lstStyle/>
          <a:p>
            <a:fld id="{3AF796C6-5CA3-403A-8CC5-DDBC3C57889C}" type="slidenum">
              <a:rPr lang="en-US" smtClean="0"/>
              <a:t>12</a:t>
            </a:fld>
            <a:endParaRPr lang="en-US"/>
          </a:p>
        </p:txBody>
      </p:sp>
    </p:spTree>
    <p:extLst>
      <p:ext uri="{BB962C8B-B14F-4D97-AF65-F5344CB8AC3E}">
        <p14:creationId xmlns:p14="http://schemas.microsoft.com/office/powerpoint/2010/main" val="401338162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https://www.medicaid.gov/medicaid/ltss/teft-program/functional-assessment-standardized-items/index.html</a:t>
            </a:r>
          </a:p>
        </p:txBody>
      </p:sp>
      <p:sp>
        <p:nvSpPr>
          <p:cNvPr id="4" name="Slide Number Placeholder 3"/>
          <p:cNvSpPr>
            <a:spLocks noGrp="1"/>
          </p:cNvSpPr>
          <p:nvPr>
            <p:ph type="sldNum" sz="quarter" idx="5"/>
          </p:nvPr>
        </p:nvSpPr>
        <p:spPr/>
        <p:txBody>
          <a:bodyPr/>
          <a:lstStyle/>
          <a:p>
            <a:fld id="{3AF796C6-5CA3-403A-8CC5-DDBC3C57889C}" type="slidenum">
              <a:rPr lang="en-US" smtClean="0"/>
              <a:t>14</a:t>
            </a:fld>
            <a:endParaRPr lang="en-US"/>
          </a:p>
        </p:txBody>
      </p:sp>
    </p:spTree>
    <p:extLst>
      <p:ext uri="{BB962C8B-B14F-4D97-AF65-F5344CB8AC3E}">
        <p14:creationId xmlns:p14="http://schemas.microsoft.com/office/powerpoint/2010/main" val="75615445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p:txBody>
      </p:sp>
      <p:sp>
        <p:nvSpPr>
          <p:cNvPr id="4" name="Slide Number Placeholder 3"/>
          <p:cNvSpPr>
            <a:spLocks noGrp="1"/>
          </p:cNvSpPr>
          <p:nvPr>
            <p:ph type="sldNum" sz="quarter" idx="5"/>
          </p:nvPr>
        </p:nvSpPr>
        <p:spPr/>
        <p:txBody>
          <a:bodyPr/>
          <a:lstStyle/>
          <a:p>
            <a:fld id="{3AF796C6-5CA3-403A-8CC5-DDBC3C57889C}" type="slidenum">
              <a:rPr lang="en-US" smtClean="0"/>
              <a:t>15</a:t>
            </a:fld>
            <a:endParaRPr lang="en-US"/>
          </a:p>
        </p:txBody>
      </p:sp>
    </p:spTree>
    <p:extLst>
      <p:ext uri="{BB962C8B-B14F-4D97-AF65-F5344CB8AC3E}">
        <p14:creationId xmlns:p14="http://schemas.microsoft.com/office/powerpoint/2010/main" val="262038673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AF796C6-5CA3-403A-8CC5-DDBC3C57889C}" type="slidenum">
              <a:rPr lang="en-US" smtClean="0"/>
              <a:t>17</a:t>
            </a:fld>
            <a:endParaRPr lang="en-US"/>
          </a:p>
        </p:txBody>
      </p:sp>
    </p:spTree>
    <p:extLst>
      <p:ext uri="{BB962C8B-B14F-4D97-AF65-F5344CB8AC3E}">
        <p14:creationId xmlns:p14="http://schemas.microsoft.com/office/powerpoint/2010/main" val="247355843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Rectangle 6"/>
          <p:cNvSpPr/>
          <p:nvPr/>
        </p:nvSpPr>
        <p:spPr>
          <a:xfrm>
            <a:off x="1" y="6400800"/>
            <a:ext cx="12192000"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 y="6334316"/>
            <a:ext cx="12192000" cy="6648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85000"/>
              </a:lnSpc>
              <a:defRPr sz="8000" spc="-50" baseline="0">
                <a:solidFill>
                  <a:schemeClr val="tx1">
                    <a:lumMod val="85000"/>
                    <a:lumOff val="1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1100051" y="4455621"/>
            <a:ext cx="10058400" cy="1143000"/>
          </a:xfrm>
        </p:spPr>
        <p:txBody>
          <a:bodyPr lIns="91440" rIns="91440">
            <a:normAutofit/>
          </a:bodyPr>
          <a:lstStyle>
            <a:lvl1pPr marL="0" indent="0" algn="l">
              <a:buNone/>
              <a:defRPr sz="2400" cap="all" spc="200" baseline="0">
                <a:solidFill>
                  <a:schemeClr val="tx2"/>
                </a:solidFill>
                <a:latin typeface="+mj-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62A7514C-7CD9-4185-AC72-FEAE0056B3F3}" type="datetimeFigureOut">
              <a:rPr lang="en-US" smtClean="0"/>
              <a:t>6/19/19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348612-CAF6-46C0-B59B-85173CB15BEC}" type="slidenum">
              <a:rPr lang="en-US" smtClean="0"/>
              <a:t>‹#›</a:t>
            </a:fld>
            <a:endParaRPr lang="en-US"/>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38721005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2A7514C-7CD9-4185-AC72-FEAE0056B3F3}" type="datetimeFigureOut">
              <a:rPr lang="en-US" smtClean="0"/>
              <a:t>6/19/19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348612-CAF6-46C0-B59B-85173CB15BEC}" type="slidenum">
              <a:rPr lang="en-US" smtClean="0"/>
              <a:t>‹#›</a:t>
            </a:fld>
            <a:endParaRPr lang="en-US"/>
          </a:p>
        </p:txBody>
      </p:sp>
    </p:spTree>
    <p:extLst>
      <p:ext uri="{BB962C8B-B14F-4D97-AF65-F5344CB8AC3E}">
        <p14:creationId xmlns:p14="http://schemas.microsoft.com/office/powerpoint/2010/main" val="310622098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8724900" y="412302"/>
            <a:ext cx="2628900" cy="575989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412302"/>
            <a:ext cx="7734300" cy="5759898"/>
          </a:xfrm>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2A7514C-7CD9-4185-AC72-FEAE0056B3F3}" type="datetimeFigureOut">
              <a:rPr lang="en-US" smtClean="0"/>
              <a:t>6/19/19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348612-CAF6-46C0-B59B-85173CB15BEC}" type="slidenum">
              <a:rPr lang="en-US" smtClean="0"/>
              <a:t>‹#›</a:t>
            </a:fld>
            <a:endParaRPr lang="en-US"/>
          </a:p>
        </p:txBody>
      </p:sp>
    </p:spTree>
    <p:extLst>
      <p:ext uri="{BB962C8B-B14F-4D97-AF65-F5344CB8AC3E}">
        <p14:creationId xmlns:p14="http://schemas.microsoft.com/office/powerpoint/2010/main" val="52015579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Content Slide">
    <p:spTree>
      <p:nvGrpSpPr>
        <p:cNvPr id="1" name=""/>
        <p:cNvGrpSpPr/>
        <p:nvPr/>
      </p:nvGrpSpPr>
      <p:grpSpPr>
        <a:xfrm>
          <a:off x="0" y="0"/>
          <a:ext cx="0" cy="0"/>
          <a:chOff x="0" y="0"/>
          <a:chExt cx="0" cy="0"/>
        </a:xfrm>
      </p:grpSpPr>
      <p:sp>
        <p:nvSpPr>
          <p:cNvPr id="7" name="Text Placeholder 6"/>
          <p:cNvSpPr>
            <a:spLocks noGrp="1"/>
          </p:cNvSpPr>
          <p:nvPr>
            <p:ph type="body" sz="quarter" idx="10"/>
          </p:nvPr>
        </p:nvSpPr>
        <p:spPr>
          <a:xfrm>
            <a:off x="312420" y="1043609"/>
            <a:ext cx="11566843" cy="4571378"/>
          </a:xfrm>
          <a:prstGeom prst="rect">
            <a:avLst/>
          </a:prstGeom>
        </p:spPr>
        <p:txBody>
          <a:bodyPr lIns="0" tIns="0" rIns="0" bIns="0">
            <a:normAutofit/>
          </a:bodyPr>
          <a:lstStyle>
            <a:lvl1pPr>
              <a:lnSpc>
                <a:spcPct val="100000"/>
              </a:lnSpc>
              <a:spcBef>
                <a:spcPts val="0"/>
              </a:spcBef>
              <a:spcAft>
                <a:spcPts val="0"/>
              </a:spcAft>
              <a:defRPr sz="2000"/>
            </a:lvl1pPr>
            <a:lvl2pPr>
              <a:lnSpc>
                <a:spcPct val="100000"/>
              </a:lnSpc>
              <a:spcBef>
                <a:spcPts val="0"/>
              </a:spcBef>
              <a:spcAft>
                <a:spcPts val="0"/>
              </a:spcAft>
              <a:defRPr sz="1800"/>
            </a:lvl2pPr>
            <a:lvl3pPr>
              <a:lnSpc>
                <a:spcPct val="100000"/>
              </a:lnSpc>
              <a:spcBef>
                <a:spcPts val="0"/>
              </a:spcBef>
              <a:spcAft>
                <a:spcPts val="0"/>
              </a:spcAft>
              <a:defRPr sz="1600"/>
            </a:lvl3pPr>
            <a:lvl4pPr>
              <a:lnSpc>
                <a:spcPct val="100000"/>
              </a:lnSpc>
              <a:spcBef>
                <a:spcPts val="0"/>
              </a:spcBef>
              <a:spcAft>
                <a:spcPts val="1200"/>
              </a:spcAft>
              <a:defRPr sz="1400" baseline="0"/>
            </a:lvl4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2" name="Title 1"/>
          <p:cNvSpPr>
            <a:spLocks noGrp="1"/>
          </p:cNvSpPr>
          <p:nvPr>
            <p:ph type="title" hasCustomPrompt="1"/>
          </p:nvPr>
        </p:nvSpPr>
        <p:spPr>
          <a:xfrm>
            <a:off x="312419" y="284205"/>
            <a:ext cx="11566843" cy="421189"/>
          </a:xfrm>
          <a:prstGeom prst="rect">
            <a:avLst/>
          </a:prstGeom>
        </p:spPr>
        <p:txBody>
          <a:bodyPr lIns="0" tIns="0" rIns="0" bIns="0"/>
          <a:lstStyle>
            <a:lvl1pPr>
              <a:defRPr sz="2800" b="1" baseline="0">
                <a:solidFill>
                  <a:schemeClr val="accent6"/>
                </a:solidFill>
              </a:defRPr>
            </a:lvl1pPr>
          </a:lstStyle>
          <a:p>
            <a:r>
              <a:rPr lang="en-US" dirty="0"/>
              <a:t>Click to Add Slide Title</a:t>
            </a:r>
          </a:p>
        </p:txBody>
      </p:sp>
    </p:spTree>
    <p:extLst>
      <p:ext uri="{BB962C8B-B14F-4D97-AF65-F5344CB8AC3E}">
        <p14:creationId xmlns:p14="http://schemas.microsoft.com/office/powerpoint/2010/main" val="423515317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2A7514C-7CD9-4185-AC72-FEAE0056B3F3}" type="datetimeFigureOut">
              <a:rPr lang="en-US" smtClean="0"/>
              <a:t>6/19/19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348612-CAF6-46C0-B59B-85173CB15BEC}" type="slidenum">
              <a:rPr lang="en-US" smtClean="0"/>
              <a:t>‹#›</a:t>
            </a:fld>
            <a:endParaRPr lang="en-US"/>
          </a:p>
        </p:txBody>
      </p:sp>
    </p:spTree>
    <p:extLst>
      <p:ext uri="{BB962C8B-B14F-4D97-AF65-F5344CB8AC3E}">
        <p14:creationId xmlns:p14="http://schemas.microsoft.com/office/powerpoint/2010/main" val="293506102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85000"/>
              </a:lnSpc>
              <a:defRPr sz="8000" b="0">
                <a:solidFill>
                  <a:schemeClr val="tx1">
                    <a:lumMod val="85000"/>
                    <a:lumOff val="1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1097280" y="4453128"/>
            <a:ext cx="10058400" cy="1143000"/>
          </a:xfrm>
        </p:spPr>
        <p:txBody>
          <a:bodyPr lIns="91440" rIns="91440" anchor="t" anchorCtr="0">
            <a:normAutofit/>
          </a:bodyPr>
          <a:lstStyle>
            <a:lvl1pPr marL="0" indent="0">
              <a:buNone/>
              <a:defRPr sz="2400" cap="all" spc="200" baseline="0">
                <a:solidFill>
                  <a:schemeClr val="tx2"/>
                </a:solidFill>
                <a:latin typeface="+mj-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62A7514C-7CD9-4185-AC72-FEAE0056B3F3}" type="datetimeFigureOut">
              <a:rPr lang="en-US" smtClean="0"/>
              <a:t>6/19/19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348612-CAF6-46C0-B59B-85173CB15BEC}" type="slidenum">
              <a:rPr lang="en-US" smtClean="0"/>
              <a:t>‹#›</a:t>
            </a:fld>
            <a:endParaRPr lang="en-US"/>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34487408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097280" y="1845734"/>
            <a:ext cx="4937760" cy="402335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217920" y="1845735"/>
            <a:ext cx="4937760" cy="40233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62A7514C-7CD9-4185-AC72-FEAE0056B3F3}" type="datetimeFigureOut">
              <a:rPr lang="en-US" smtClean="0"/>
              <a:t>6/19/19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348612-CAF6-46C0-B59B-85173CB15BEC}" type="slidenum">
              <a:rPr lang="en-US" smtClean="0"/>
              <a:t>‹#›</a:t>
            </a:fld>
            <a:endParaRPr lang="en-US"/>
          </a:p>
        </p:txBody>
      </p:sp>
    </p:spTree>
    <p:extLst>
      <p:ext uri="{BB962C8B-B14F-4D97-AF65-F5344CB8AC3E}">
        <p14:creationId xmlns:p14="http://schemas.microsoft.com/office/powerpoint/2010/main" val="306275718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09728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97280" y="2582335"/>
            <a:ext cx="4937760" cy="32867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1792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217920" y="2582334"/>
            <a:ext cx="4937760" cy="32867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62A7514C-7CD9-4185-AC72-FEAE0056B3F3}" type="datetimeFigureOut">
              <a:rPr lang="en-US" smtClean="0"/>
              <a:t>6/19/19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33348612-CAF6-46C0-B59B-85173CB15BEC}" type="slidenum">
              <a:rPr lang="en-US" smtClean="0"/>
              <a:t>‹#›</a:t>
            </a:fld>
            <a:endParaRPr lang="en-US"/>
          </a:p>
        </p:txBody>
      </p:sp>
    </p:spTree>
    <p:extLst>
      <p:ext uri="{BB962C8B-B14F-4D97-AF65-F5344CB8AC3E}">
        <p14:creationId xmlns:p14="http://schemas.microsoft.com/office/powerpoint/2010/main" val="105730237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62A7514C-7CD9-4185-AC72-FEAE0056B3F3}" type="datetimeFigureOut">
              <a:rPr lang="en-US" smtClean="0"/>
              <a:t>6/19/19</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33348612-CAF6-46C0-B59B-85173CB15BEC}" type="slidenum">
              <a:rPr lang="en-US" smtClean="0"/>
              <a:t>‹#›</a:t>
            </a:fld>
            <a:endParaRPr lang="en-US"/>
          </a:p>
        </p:txBody>
      </p:sp>
    </p:spTree>
    <p:extLst>
      <p:ext uri="{BB962C8B-B14F-4D97-AF65-F5344CB8AC3E}">
        <p14:creationId xmlns:p14="http://schemas.microsoft.com/office/powerpoint/2010/main" val="71555954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5" name="Rectangle 4"/>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 name="Rectangle 5"/>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 name="Date Placeholder 6"/>
          <p:cNvSpPr>
            <a:spLocks noGrp="1"/>
          </p:cNvSpPr>
          <p:nvPr>
            <p:ph type="dt" sz="half" idx="10"/>
          </p:nvPr>
        </p:nvSpPr>
        <p:spPr/>
        <p:txBody>
          <a:bodyPr/>
          <a:lstStyle/>
          <a:p>
            <a:fld id="{62A7514C-7CD9-4185-AC72-FEAE0056B3F3}" type="datetimeFigureOut">
              <a:rPr lang="en-US" smtClean="0"/>
              <a:t>6/19/19</a:t>
            </a:fld>
            <a:endParaRPr lang="en-US"/>
          </a:p>
        </p:txBody>
      </p:sp>
      <p:sp>
        <p:nvSpPr>
          <p:cNvPr id="8" name="Footer Placeholder 7"/>
          <p:cNvSpPr>
            <a:spLocks noGrp="1"/>
          </p:cNvSpPr>
          <p:nvPr>
            <p:ph type="ftr" sz="quarter" idx="11"/>
          </p:nvPr>
        </p:nvSpPr>
        <p:spPr/>
        <p:txBody>
          <a:bodyPr/>
          <a:lstStyle>
            <a:lvl1pPr>
              <a:defRPr>
                <a:solidFill>
                  <a:srgbClr val="FFFFFF"/>
                </a:solidFill>
              </a:defRPr>
            </a:lvl1pPr>
          </a:lstStyle>
          <a:p>
            <a:endParaRPr lang="en-US"/>
          </a:p>
        </p:txBody>
      </p:sp>
      <p:sp>
        <p:nvSpPr>
          <p:cNvPr id="9" name="Slide Number Placeholder 8"/>
          <p:cNvSpPr>
            <a:spLocks noGrp="1"/>
          </p:cNvSpPr>
          <p:nvPr>
            <p:ph type="sldNum" sz="quarter" idx="12"/>
          </p:nvPr>
        </p:nvSpPr>
        <p:spPr/>
        <p:txBody>
          <a:bodyPr/>
          <a:lstStyle/>
          <a:p>
            <a:fld id="{33348612-CAF6-46C0-B59B-85173CB15BEC}" type="slidenum">
              <a:rPr lang="en-US" smtClean="0"/>
              <a:t>‹#›</a:t>
            </a:fld>
            <a:endParaRPr lang="en-US"/>
          </a:p>
        </p:txBody>
      </p:sp>
    </p:spTree>
    <p:extLst>
      <p:ext uri="{BB962C8B-B14F-4D97-AF65-F5344CB8AC3E}">
        <p14:creationId xmlns:p14="http://schemas.microsoft.com/office/powerpoint/2010/main" val="262657279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p:cNvSpPr/>
          <p:nvPr/>
        </p:nvSpPr>
        <p:spPr>
          <a:xfrm>
            <a:off x="16" y="0"/>
            <a:ext cx="4050791"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4040071" y="0"/>
            <a:ext cx="6400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57200" y="594359"/>
            <a:ext cx="3200400" cy="2286000"/>
          </a:xfrm>
        </p:spPr>
        <p:txBody>
          <a:bodyPr anchor="b">
            <a:normAutofit/>
          </a:bodyPr>
          <a:lstStyle>
            <a:lvl1pPr>
              <a:defRPr sz="36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4800600" y="731520"/>
            <a:ext cx="6492240" cy="52578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457200" y="2926080"/>
            <a:ext cx="3200400" cy="3379124"/>
          </a:xfrm>
        </p:spPr>
        <p:txBody>
          <a:bodyPr lIns="91440" rIns="91440">
            <a:normAutofit/>
          </a:bodyPr>
          <a:lstStyle>
            <a:lvl1pPr marL="0" indent="0">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465512" y="6459785"/>
            <a:ext cx="2618510" cy="365125"/>
          </a:xfrm>
        </p:spPr>
        <p:txBody>
          <a:bodyPr/>
          <a:lstStyle>
            <a:lvl1pPr algn="l">
              <a:defRPr/>
            </a:lvl1pPr>
          </a:lstStyle>
          <a:p>
            <a:fld id="{62A7514C-7CD9-4185-AC72-FEAE0056B3F3}" type="datetimeFigureOut">
              <a:rPr lang="en-US" smtClean="0"/>
              <a:t>6/19/19</a:t>
            </a:fld>
            <a:endParaRPr lang="en-US"/>
          </a:p>
        </p:txBody>
      </p:sp>
      <p:sp>
        <p:nvSpPr>
          <p:cNvPr id="6" name="Footer Placeholder 5"/>
          <p:cNvSpPr>
            <a:spLocks noGrp="1"/>
          </p:cNvSpPr>
          <p:nvPr>
            <p:ph type="ftr" sz="quarter" idx="11"/>
          </p:nvPr>
        </p:nvSpPr>
        <p:spPr>
          <a:xfrm>
            <a:off x="4800600" y="6459785"/>
            <a:ext cx="4648200" cy="365125"/>
          </a:xfrm>
        </p:spPr>
        <p:txBody>
          <a:bodyPr/>
          <a:lstStyle>
            <a:lvl1pPr algn="l">
              <a:defRPr>
                <a:solidFill>
                  <a:schemeClr val="tx2"/>
                </a:solidFill>
              </a:defRPr>
            </a:lvl1pPr>
          </a:lstStyle>
          <a:p>
            <a:endParaRPr lang="en-US"/>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33348612-CAF6-46C0-B59B-85173CB15BEC}" type="slidenum">
              <a:rPr lang="en-US" smtClean="0"/>
              <a:t>‹#›</a:t>
            </a:fld>
            <a:endParaRPr lang="en-US"/>
          </a:p>
        </p:txBody>
      </p:sp>
    </p:spTree>
    <p:extLst>
      <p:ext uri="{BB962C8B-B14F-4D97-AF65-F5344CB8AC3E}">
        <p14:creationId xmlns:p14="http://schemas.microsoft.com/office/powerpoint/2010/main" val="207341390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p:cNvSpPr/>
          <p:nvPr/>
        </p:nvSpPr>
        <p:spPr>
          <a:xfrm>
            <a:off x="0" y="4953000"/>
            <a:ext cx="12188825" cy="1905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5" y="491507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5074920"/>
            <a:ext cx="10113645" cy="822960"/>
          </a:xfrm>
        </p:spPr>
        <p:txBody>
          <a:bodyPr tIns="0" bIns="0" anchor="b">
            <a:noAutofit/>
          </a:bodyPr>
          <a:lstStyle>
            <a:lvl1pPr>
              <a:defRPr sz="3600" b="0">
                <a:solidFill>
                  <a:srgbClr val="FFFFFF"/>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15" y="0"/>
            <a:ext cx="12191985" cy="4915076"/>
          </a:xfrm>
          <a:solidFill>
            <a:schemeClr val="bg2">
              <a:lumMod val="90000"/>
            </a:schemeClr>
          </a:solidFill>
        </p:spPr>
        <p:txBody>
          <a:bodyPr lIns="457200" tIns="45720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097280" y="5907024"/>
            <a:ext cx="10113264" cy="594360"/>
          </a:xfrm>
        </p:spPr>
        <p:txBody>
          <a:bodyPr lIns="91440" tIns="0" rIns="91440" bIns="0">
            <a:normAutofit/>
          </a:bodyPr>
          <a:lstStyle>
            <a:lvl1pPr marL="0" indent="0">
              <a:spcBef>
                <a:spcPts val="0"/>
              </a:spcBef>
              <a:spcAft>
                <a:spcPts val="600"/>
              </a:spcAft>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62A7514C-7CD9-4185-AC72-FEAE0056B3F3}" type="datetimeFigureOut">
              <a:rPr lang="en-US" smtClean="0"/>
              <a:t>6/19/19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348612-CAF6-46C0-B59B-85173CB15BEC}" type="slidenum">
              <a:rPr lang="en-US" smtClean="0"/>
              <a:t>‹#›</a:t>
            </a:fld>
            <a:endParaRPr lang="en-US"/>
          </a:p>
        </p:txBody>
      </p:sp>
    </p:spTree>
    <p:extLst>
      <p:ext uri="{BB962C8B-B14F-4D97-AF65-F5344CB8AC3E}">
        <p14:creationId xmlns:p14="http://schemas.microsoft.com/office/powerpoint/2010/main" val="154879746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097280" y="1845734"/>
            <a:ext cx="10058400" cy="4023360"/>
          </a:xfrm>
          <a:prstGeom prst="rect">
            <a:avLst/>
          </a:prstGeom>
        </p:spPr>
        <p:txBody>
          <a:bodyPr vert="horz" lIns="0" tIns="45720" rIns="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97280" y="6459785"/>
            <a:ext cx="2472271" cy="365125"/>
          </a:xfrm>
          <a:prstGeom prst="rect">
            <a:avLst/>
          </a:prstGeom>
        </p:spPr>
        <p:txBody>
          <a:bodyPr vert="horz" lIns="91440" tIns="45720" rIns="91440" bIns="45720" rtlCol="0" anchor="ctr"/>
          <a:lstStyle>
            <a:lvl1pPr algn="l">
              <a:defRPr sz="900">
                <a:solidFill>
                  <a:srgbClr val="FFFFFF"/>
                </a:solidFill>
              </a:defRPr>
            </a:lvl1pPr>
          </a:lstStyle>
          <a:p>
            <a:fld id="{62A7514C-7CD9-4185-AC72-FEAE0056B3F3}" type="datetimeFigureOut">
              <a:rPr lang="en-US" smtClean="0"/>
              <a:t>6/19/19</a:t>
            </a:fld>
            <a:endParaRPr lang="en-US"/>
          </a:p>
        </p:txBody>
      </p:sp>
      <p:sp>
        <p:nvSpPr>
          <p:cNvPr id="5" name="Footer Placeholder 4"/>
          <p:cNvSpPr>
            <a:spLocks noGrp="1"/>
          </p:cNvSpPr>
          <p:nvPr>
            <p:ph type="ftr" sz="quarter" idx="3"/>
          </p:nvPr>
        </p:nvSpPr>
        <p:spPr>
          <a:xfrm>
            <a:off x="3686185" y="6459785"/>
            <a:ext cx="4822804" cy="365125"/>
          </a:xfrm>
          <a:prstGeom prst="rect">
            <a:avLst/>
          </a:prstGeom>
        </p:spPr>
        <p:txBody>
          <a:bodyPr vert="horz" lIns="91440" tIns="45720" rIns="91440" bIns="45720" rtlCol="0" anchor="ctr"/>
          <a:lstStyle>
            <a:lvl1pPr algn="ctr">
              <a:defRPr sz="900" cap="all" baseline="0">
                <a:solidFill>
                  <a:srgbClr val="FFFFFF"/>
                </a:solidFill>
              </a:defRPr>
            </a:lvl1pPr>
          </a:lstStyle>
          <a:p>
            <a:endParaRPr lang="en-US"/>
          </a:p>
        </p:txBody>
      </p:sp>
      <p:sp>
        <p:nvSpPr>
          <p:cNvPr id="6" name="Slide Number Placeholder 5"/>
          <p:cNvSpPr>
            <a:spLocks noGrp="1"/>
          </p:cNvSpPr>
          <p:nvPr>
            <p:ph type="sldNum" sz="quarter" idx="4"/>
          </p:nvPr>
        </p:nvSpPr>
        <p:spPr>
          <a:xfrm>
            <a:off x="9900458" y="6459785"/>
            <a:ext cx="1312025" cy="365125"/>
          </a:xfrm>
          <a:prstGeom prst="rect">
            <a:avLst/>
          </a:prstGeom>
        </p:spPr>
        <p:txBody>
          <a:bodyPr vert="horz" lIns="91440" tIns="45720" rIns="91440" bIns="45720" rtlCol="0" anchor="ctr"/>
          <a:lstStyle>
            <a:lvl1pPr algn="r">
              <a:defRPr sz="1050">
                <a:solidFill>
                  <a:srgbClr val="FFFFFF"/>
                </a:solidFill>
              </a:defRPr>
            </a:lvl1pPr>
          </a:lstStyle>
          <a:p>
            <a:fld id="{33348612-CAF6-46C0-B59B-85173CB15BEC}" type="slidenum">
              <a:rPr lang="en-US" smtClean="0"/>
              <a:t>‹#›</a:t>
            </a:fld>
            <a:endParaRPr lang="en-US"/>
          </a:p>
        </p:txBody>
      </p:sp>
      <p:cxnSp>
        <p:nvCxnSpPr>
          <p:cNvPr id="10" name="Straight Connector 9"/>
          <p:cNvCxnSpPr/>
          <p:nvPr/>
        </p:nvCxnSpPr>
        <p:spPr>
          <a:xfrm>
            <a:off x="1193532" y="1737845"/>
            <a:ext cx="996696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513179912"/>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 id="2147483684" r:id="rId12"/>
  </p:sldLayoutIdLst>
  <p:txStyles>
    <p:title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8.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10.xml"/><Relationship Id="rId1" Type="http://schemas.openxmlformats.org/officeDocument/2006/relationships/slideLayout" Target="../slideLayouts/slideLayout2.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1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3" Type="http://schemas.openxmlformats.org/officeDocument/2006/relationships/diagramData" Target="../diagrams/data3.xml"/><Relationship Id="rId7" Type="http://schemas.microsoft.com/office/2007/relationships/diagramDrawing" Target="../diagrams/drawing3.xml"/><Relationship Id="rId2" Type="http://schemas.openxmlformats.org/officeDocument/2006/relationships/notesSlide" Target="../notesSlides/notesSlide11.xml"/><Relationship Id="rId1" Type="http://schemas.openxmlformats.org/officeDocument/2006/relationships/slideLayout" Target="../slideLayouts/slideLayout2.xml"/><Relationship Id="rId6" Type="http://schemas.openxmlformats.org/officeDocument/2006/relationships/diagramColors" Target="../diagrams/colors3.xml"/><Relationship Id="rId5" Type="http://schemas.openxmlformats.org/officeDocument/2006/relationships/diagramQuickStyle" Target="../diagrams/quickStyle3.xml"/><Relationship Id="rId4" Type="http://schemas.openxmlformats.org/officeDocument/2006/relationships/diagramLayout" Target="../diagrams/layout3.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3" Type="http://schemas.openxmlformats.org/officeDocument/2006/relationships/diagramData" Target="../diagrams/data4.xml"/><Relationship Id="rId7" Type="http://schemas.microsoft.com/office/2007/relationships/diagramDrawing" Target="../diagrams/drawing4.xml"/><Relationship Id="rId2" Type="http://schemas.openxmlformats.org/officeDocument/2006/relationships/notesSlide" Target="../notesSlides/notesSlide12.xml"/><Relationship Id="rId1" Type="http://schemas.openxmlformats.org/officeDocument/2006/relationships/slideLayout" Target="../slideLayouts/slideLayout2.xml"/><Relationship Id="rId6" Type="http://schemas.openxmlformats.org/officeDocument/2006/relationships/diagramColors" Target="../diagrams/colors4.xml"/><Relationship Id="rId5" Type="http://schemas.openxmlformats.org/officeDocument/2006/relationships/diagramQuickStyle" Target="../diagrams/quickStyle4.xml"/><Relationship Id="rId4" Type="http://schemas.openxmlformats.org/officeDocument/2006/relationships/diagramLayout" Target="../diagrams/layout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3" Type="http://schemas.openxmlformats.org/officeDocument/2006/relationships/diagramData" Target="../diagrams/data5.xml"/><Relationship Id="rId7" Type="http://schemas.microsoft.com/office/2007/relationships/diagramDrawing" Target="../diagrams/drawing5.xml"/><Relationship Id="rId2" Type="http://schemas.openxmlformats.org/officeDocument/2006/relationships/notesSlide" Target="../notesSlides/notesSlide13.xml"/><Relationship Id="rId1" Type="http://schemas.openxmlformats.org/officeDocument/2006/relationships/slideLayout" Target="../slideLayouts/slideLayout2.xml"/><Relationship Id="rId6" Type="http://schemas.openxmlformats.org/officeDocument/2006/relationships/diagramColors" Target="../diagrams/colors5.xml"/><Relationship Id="rId5" Type="http://schemas.openxmlformats.org/officeDocument/2006/relationships/diagramQuickStyle" Target="../diagrams/quickStyle5.xml"/><Relationship Id="rId4" Type="http://schemas.openxmlformats.org/officeDocument/2006/relationships/diagramLayout" Target="../diagrams/layout5.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4.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3" Type="http://schemas.openxmlformats.org/officeDocument/2006/relationships/image" Target="../media/image6.png"/><Relationship Id="rId7" Type="http://schemas.openxmlformats.org/officeDocument/2006/relationships/image" Target="../media/image10.svg"/><Relationship Id="rId2" Type="http://schemas.openxmlformats.org/officeDocument/2006/relationships/image" Target="../media/image5.png"/><Relationship Id="rId1" Type="http://schemas.openxmlformats.org/officeDocument/2006/relationships/slideLayout" Target="../slideLayouts/slideLayout7.xml"/><Relationship Id="rId6" Type="http://schemas.openxmlformats.org/officeDocument/2006/relationships/image" Target="../media/image9.png"/><Relationship Id="rId5" Type="http://schemas.openxmlformats.org/officeDocument/2006/relationships/image" Target="../media/image8.svg"/><Relationship Id="rId4" Type="http://schemas.openxmlformats.org/officeDocument/2006/relationships/image" Target="../media/image7.png"/></Relationships>
</file>

<file path=ppt/slides/_rels/slide38.xml.rels><?xml version="1.0" encoding="UTF-8" standalone="yes"?>
<Relationships xmlns="http://schemas.openxmlformats.org/package/2006/relationships"><Relationship Id="rId3" Type="http://schemas.openxmlformats.org/officeDocument/2006/relationships/hyperlink" Target="https://www.leadingage.org/Collaborative_Care_HIT_Summit" TargetMode="External"/><Relationship Id="rId2" Type="http://schemas.openxmlformats.org/officeDocument/2006/relationships/hyperlink" Target="https://www.hl7.org/events/fhir/devdays/2019/" TargetMode="External"/><Relationship Id="rId1" Type="http://schemas.openxmlformats.org/officeDocument/2006/relationships/slideLayout" Target="../slideLayouts/slideLayout2.xml"/><Relationship Id="rId5" Type="http://schemas.openxmlformats.org/officeDocument/2006/relationships/hyperlink" Target="http://www.hl7.org/events/working_group_meeting/2019/09/" TargetMode="External"/><Relationship Id="rId4" Type="http://schemas.openxmlformats.org/officeDocument/2006/relationships/hyperlink" Target="https://www.healthit.gov/news/events/interoperability-forum-3" TargetMode="External"/></Relationships>
</file>

<file path=ppt/slides/_rels/slide4.xml.rels><?xml version="1.0" encoding="UTF-8" standalone="yes"?>
<Relationships xmlns="http://schemas.openxmlformats.org/package/2006/relationships"><Relationship Id="rId3" Type="http://schemas.openxmlformats.org/officeDocument/2006/relationships/image" Target="../media/image3.tiff"/><Relationship Id="rId2" Type="http://schemas.openxmlformats.org/officeDocument/2006/relationships/image" Target="../media/image2.tiff"/><Relationship Id="rId1" Type="http://schemas.openxmlformats.org/officeDocument/2006/relationships/slideLayout" Target="../slideLayouts/slideLayout2.xml"/><Relationship Id="rId4" Type="http://schemas.openxmlformats.org/officeDocument/2006/relationships/image" Target="../media/image4.tiff"/></Relationships>
</file>

<file path=ppt/slides/_rels/slide5.xml.rels><?xml version="1.0" encoding="UTF-8" standalone="yes"?>
<Relationships xmlns="http://schemas.openxmlformats.org/package/2006/relationships"><Relationship Id="rId3" Type="http://schemas.openxmlformats.org/officeDocument/2006/relationships/hyperlink" Target="https://www.hl7.org/fhir/allergyintolerance.html" TargetMode="External"/><Relationship Id="rId7" Type="http://schemas.openxmlformats.org/officeDocument/2006/relationships/hyperlink" Target="https://www.hl7.org/fhir/list.html" TargetMode="External"/><Relationship Id="rId2" Type="http://schemas.openxmlformats.org/officeDocument/2006/relationships/notesSlide" Target="../notesSlides/notesSlide4.xml"/><Relationship Id="rId1" Type="http://schemas.openxmlformats.org/officeDocument/2006/relationships/slideLayout" Target="../slideLayouts/slideLayout2.xml"/><Relationship Id="rId6" Type="http://schemas.openxmlformats.org/officeDocument/2006/relationships/hyperlink" Target="https://www.hl7.org/fhir/medication.html" TargetMode="External"/><Relationship Id="rId5" Type="http://schemas.openxmlformats.org/officeDocument/2006/relationships/hyperlink" Target="http://www.hl7.org/fhir/us/ccda/StructureDefinition-CCDA-on-FHIR-Discharge-Summary.html" TargetMode="External"/><Relationship Id="rId4" Type="http://schemas.openxmlformats.org/officeDocument/2006/relationships/hyperlink" Target="https://www.hl7.org/fhir/episodeofcare.html" TargetMode="Externa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FAF945-37B5-48A0-AA57-292CE8971082}"/>
              </a:ext>
            </a:extLst>
          </p:cNvPr>
          <p:cNvSpPr>
            <a:spLocks noGrp="1"/>
          </p:cNvSpPr>
          <p:nvPr>
            <p:ph type="ctrTitle"/>
          </p:nvPr>
        </p:nvSpPr>
        <p:spPr/>
        <p:txBody>
          <a:bodyPr/>
          <a:lstStyle/>
          <a:p>
            <a:r>
              <a:rPr lang="en-US" dirty="0">
                <a:solidFill>
                  <a:schemeClr val="tx1"/>
                </a:solidFill>
              </a:rPr>
              <a:t>Transitions of Care Focused Use Case Scenario (example)</a:t>
            </a:r>
          </a:p>
        </p:txBody>
      </p:sp>
      <p:sp>
        <p:nvSpPr>
          <p:cNvPr id="3" name="Subtitle 2">
            <a:extLst>
              <a:ext uri="{FF2B5EF4-FFF2-40B4-BE49-F238E27FC236}">
                <a16:creationId xmlns:a16="http://schemas.microsoft.com/office/drawing/2014/main" id="{CEC506A0-036E-4271-A628-133874C0C0A0}"/>
              </a:ext>
            </a:extLst>
          </p:cNvPr>
          <p:cNvSpPr>
            <a:spLocks noGrp="1"/>
          </p:cNvSpPr>
          <p:nvPr>
            <p:ph type="subTitle" idx="1"/>
          </p:nvPr>
        </p:nvSpPr>
        <p:spPr/>
        <p:txBody>
          <a:bodyPr/>
          <a:lstStyle/>
          <a:p>
            <a:r>
              <a:rPr lang="en-US" dirty="0" err="1"/>
              <a:t>Pacio</a:t>
            </a:r>
            <a:r>
              <a:rPr lang="en-US" dirty="0"/>
              <a:t> project</a:t>
            </a:r>
          </a:p>
        </p:txBody>
      </p:sp>
    </p:spTree>
    <p:extLst>
      <p:ext uri="{BB962C8B-B14F-4D97-AF65-F5344CB8AC3E}">
        <p14:creationId xmlns:p14="http://schemas.microsoft.com/office/powerpoint/2010/main" val="393590620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6BDDEC-6DC7-4F6F-AB66-42D127CF6302}"/>
              </a:ext>
            </a:extLst>
          </p:cNvPr>
          <p:cNvSpPr>
            <a:spLocks noGrp="1"/>
          </p:cNvSpPr>
          <p:nvPr>
            <p:ph type="title"/>
          </p:nvPr>
        </p:nvSpPr>
        <p:spPr/>
        <p:txBody>
          <a:bodyPr/>
          <a:lstStyle/>
          <a:p>
            <a:r>
              <a:rPr lang="en-US" dirty="0">
                <a:solidFill>
                  <a:schemeClr val="tx1"/>
                </a:solidFill>
              </a:rPr>
              <a:t>Current Medications</a:t>
            </a:r>
          </a:p>
        </p:txBody>
      </p:sp>
      <p:sp>
        <p:nvSpPr>
          <p:cNvPr id="3" name="Content Placeholder 2">
            <a:extLst>
              <a:ext uri="{FF2B5EF4-FFF2-40B4-BE49-F238E27FC236}">
                <a16:creationId xmlns:a16="http://schemas.microsoft.com/office/drawing/2014/main" id="{A8FECAE3-D536-4951-B157-82F4E85CD705}"/>
              </a:ext>
            </a:extLst>
          </p:cNvPr>
          <p:cNvSpPr>
            <a:spLocks noGrp="1"/>
          </p:cNvSpPr>
          <p:nvPr>
            <p:ph idx="1"/>
          </p:nvPr>
        </p:nvSpPr>
        <p:spPr/>
        <p:txBody>
          <a:bodyPr/>
          <a:lstStyle/>
          <a:p>
            <a:r>
              <a:rPr lang="en-US" dirty="0">
                <a:solidFill>
                  <a:schemeClr val="tx1"/>
                </a:solidFill>
              </a:rPr>
              <a:t>Patient has a complex medication list, which contributes to poor adherence.</a:t>
            </a:r>
            <a:endParaRPr lang="en-US" b="1" dirty="0">
              <a:solidFill>
                <a:schemeClr val="tx1"/>
              </a:solidFill>
            </a:endParaRPr>
          </a:p>
          <a:p>
            <a:r>
              <a:rPr lang="en-US" b="1" dirty="0">
                <a:solidFill>
                  <a:schemeClr val="tx1"/>
                </a:solidFill>
              </a:rPr>
              <a:t>• Lisinopril 40mg twice a day		 • Glargine 24 units SQ nightly </a:t>
            </a:r>
          </a:p>
          <a:p>
            <a:r>
              <a:rPr lang="en-US" b="1" dirty="0">
                <a:solidFill>
                  <a:schemeClr val="tx1"/>
                </a:solidFill>
              </a:rPr>
              <a:t>• Atorvastatin 40mg nightly	    	 • Insulin 3 units with each meal</a:t>
            </a:r>
          </a:p>
          <a:p>
            <a:r>
              <a:rPr lang="en-US" b="1" dirty="0">
                <a:solidFill>
                  <a:schemeClr val="tx1"/>
                </a:solidFill>
              </a:rPr>
              <a:t>• Calcium 500mg daily			 • Sertraline 25mg nightly</a:t>
            </a:r>
          </a:p>
          <a:p>
            <a:r>
              <a:rPr lang="en-US" b="1" dirty="0">
                <a:solidFill>
                  <a:schemeClr val="tx1"/>
                </a:solidFill>
              </a:rPr>
              <a:t>• Vitamin D 800IU daily			 •</a:t>
            </a:r>
            <a:r>
              <a:rPr lang="en-US" b="1" dirty="0">
                <a:solidFill>
                  <a:srgbClr val="FF0000"/>
                </a:solidFill>
              </a:rPr>
              <a:t> </a:t>
            </a:r>
            <a:r>
              <a:rPr lang="en-US" b="1" dirty="0">
                <a:solidFill>
                  <a:schemeClr val="tx1"/>
                </a:solidFill>
              </a:rPr>
              <a:t>Tylenol 650mg every 6 hours or as needed</a:t>
            </a:r>
          </a:p>
          <a:p>
            <a:r>
              <a:rPr lang="en-US" b="1" dirty="0">
                <a:solidFill>
                  <a:schemeClr val="tx1"/>
                </a:solidFill>
              </a:rPr>
              <a:t>• Furosemide 20mg daily 	            	</a:t>
            </a:r>
          </a:p>
          <a:p>
            <a:r>
              <a:rPr lang="en-US" b="1" dirty="0">
                <a:solidFill>
                  <a:schemeClr val="tx1"/>
                </a:solidFill>
              </a:rPr>
              <a:t>• Ferrous Sulfate 325mg three times a day prior to meals	</a:t>
            </a:r>
            <a:r>
              <a:rPr lang="en-US" b="1" dirty="0"/>
              <a:t>	</a:t>
            </a:r>
            <a:endParaRPr lang="en-US" dirty="0">
              <a:solidFill>
                <a:schemeClr val="tx1"/>
              </a:solidFill>
            </a:endParaRPr>
          </a:p>
        </p:txBody>
      </p:sp>
    </p:spTree>
    <p:extLst>
      <p:ext uri="{BB962C8B-B14F-4D97-AF65-F5344CB8AC3E}">
        <p14:creationId xmlns:p14="http://schemas.microsoft.com/office/powerpoint/2010/main" val="359669345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58FA61-09D7-4EE7-8BCE-6F0A5E9B762E}"/>
              </a:ext>
            </a:extLst>
          </p:cNvPr>
          <p:cNvSpPr>
            <a:spLocks noGrp="1"/>
          </p:cNvSpPr>
          <p:nvPr>
            <p:ph type="title"/>
          </p:nvPr>
        </p:nvSpPr>
        <p:spPr/>
        <p:txBody>
          <a:bodyPr/>
          <a:lstStyle/>
          <a:p>
            <a:r>
              <a:rPr lang="en-US" dirty="0">
                <a:solidFill>
                  <a:schemeClr val="tx1"/>
                </a:solidFill>
              </a:rPr>
              <a:t>Typical Healthcare Follow Up</a:t>
            </a:r>
          </a:p>
        </p:txBody>
      </p:sp>
      <p:sp>
        <p:nvSpPr>
          <p:cNvPr id="3" name="Content Placeholder 2">
            <a:extLst>
              <a:ext uri="{FF2B5EF4-FFF2-40B4-BE49-F238E27FC236}">
                <a16:creationId xmlns:a16="http://schemas.microsoft.com/office/drawing/2014/main" id="{D0C1C721-E399-4ADC-95CA-4C60022D3689}"/>
              </a:ext>
            </a:extLst>
          </p:cNvPr>
          <p:cNvSpPr>
            <a:spLocks noGrp="1"/>
          </p:cNvSpPr>
          <p:nvPr>
            <p:ph idx="1"/>
          </p:nvPr>
        </p:nvSpPr>
        <p:spPr/>
        <p:txBody>
          <a:bodyPr/>
          <a:lstStyle/>
          <a:p>
            <a:r>
              <a:rPr lang="en-US" dirty="0">
                <a:solidFill>
                  <a:schemeClr val="tx1"/>
                </a:solidFill>
              </a:rPr>
              <a:t>Patient does follow up with the primary care physician (PCP) and nephrologist regularly, but other specialist follow up is often sporadic. The PCP has been central to the patient’s healthcare information management.</a:t>
            </a:r>
            <a:endParaRPr lang="en-US" b="1" dirty="0">
              <a:solidFill>
                <a:schemeClr val="tx1"/>
              </a:solidFill>
            </a:endParaRPr>
          </a:p>
          <a:p>
            <a:r>
              <a:rPr lang="en-US" b="1" dirty="0">
                <a:solidFill>
                  <a:schemeClr val="tx1"/>
                </a:solidFill>
              </a:rPr>
              <a:t>• PCP					• Cardiologist 	     	    </a:t>
            </a:r>
          </a:p>
          <a:p>
            <a:r>
              <a:rPr lang="en-US" b="1" dirty="0">
                <a:solidFill>
                  <a:schemeClr val="tx1"/>
                </a:solidFill>
              </a:rPr>
              <a:t>• Endocrinologist			• Nephrologist		    </a:t>
            </a:r>
          </a:p>
          <a:p>
            <a:r>
              <a:rPr lang="en-US" b="1" dirty="0">
                <a:solidFill>
                  <a:schemeClr val="tx1"/>
                </a:solidFill>
              </a:rPr>
              <a:t>• Psychiatrist				• Ophthalmologist	</a:t>
            </a:r>
          </a:p>
          <a:p>
            <a:r>
              <a:rPr lang="en-US" b="1" dirty="0">
                <a:solidFill>
                  <a:schemeClr val="tx1"/>
                </a:solidFill>
              </a:rPr>
              <a:t>• Retail Pharmacy			• Lab Services</a:t>
            </a:r>
            <a:endParaRPr lang="en-US" dirty="0">
              <a:solidFill>
                <a:schemeClr val="tx1"/>
              </a:solidFill>
            </a:endParaRPr>
          </a:p>
        </p:txBody>
      </p:sp>
    </p:spTree>
    <p:extLst>
      <p:ext uri="{BB962C8B-B14F-4D97-AF65-F5344CB8AC3E}">
        <p14:creationId xmlns:p14="http://schemas.microsoft.com/office/powerpoint/2010/main" val="226528774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FA128D-D22B-466C-B2D1-4BA39A5F0708}"/>
              </a:ext>
            </a:extLst>
          </p:cNvPr>
          <p:cNvSpPr>
            <a:spLocks noGrp="1"/>
          </p:cNvSpPr>
          <p:nvPr>
            <p:ph type="title"/>
          </p:nvPr>
        </p:nvSpPr>
        <p:spPr/>
        <p:txBody>
          <a:bodyPr/>
          <a:lstStyle/>
          <a:p>
            <a:r>
              <a:rPr lang="en-US" dirty="0">
                <a:solidFill>
                  <a:schemeClr val="tx1"/>
                </a:solidFill>
              </a:rPr>
              <a:t>Encounter with Hospital Providers</a:t>
            </a:r>
          </a:p>
        </p:txBody>
      </p:sp>
      <p:sp>
        <p:nvSpPr>
          <p:cNvPr id="3" name="Content Placeholder 2">
            <a:extLst>
              <a:ext uri="{FF2B5EF4-FFF2-40B4-BE49-F238E27FC236}">
                <a16:creationId xmlns:a16="http://schemas.microsoft.com/office/drawing/2014/main" id="{FF651231-7736-4F69-9876-007D92CF034E}"/>
              </a:ext>
            </a:extLst>
          </p:cNvPr>
          <p:cNvSpPr>
            <a:spLocks noGrp="1"/>
          </p:cNvSpPr>
          <p:nvPr>
            <p:ph idx="1"/>
          </p:nvPr>
        </p:nvSpPr>
        <p:spPr/>
        <p:txBody>
          <a:bodyPr/>
          <a:lstStyle/>
          <a:p>
            <a:pPr>
              <a:buFont typeface="Wingdings" panose="05000000000000000000" pitchFamily="2" charset="2"/>
              <a:buChar char="Ø"/>
            </a:pPr>
            <a:r>
              <a:rPr lang="en-US" dirty="0">
                <a:solidFill>
                  <a:schemeClr val="tx1"/>
                </a:solidFill>
              </a:rPr>
              <a:t> </a:t>
            </a:r>
            <a:r>
              <a:rPr lang="en-US" b="1" dirty="0">
                <a:solidFill>
                  <a:schemeClr val="tx1"/>
                </a:solidFill>
              </a:rPr>
              <a:t>Ms. Smith has as a right hip replacement in the hospital and is assessed by the Physical Therapist (PT) in the Occupational Therapist (OT) after surgery.</a:t>
            </a:r>
            <a:r>
              <a:rPr lang="en-US" dirty="0">
                <a:solidFill>
                  <a:schemeClr val="tx1"/>
                </a:solidFill>
              </a:rPr>
              <a:t> Initially, patient has strict precautions for her right hip, which includes minimizing flexion of the right hip and right knee &amp; minimizing weight bearing activity.</a:t>
            </a:r>
          </a:p>
          <a:p>
            <a:pPr>
              <a:buFont typeface="Wingdings" panose="05000000000000000000" pitchFamily="2" charset="2"/>
              <a:buChar char="Ø"/>
            </a:pPr>
            <a:r>
              <a:rPr lang="en-US" dirty="0">
                <a:solidFill>
                  <a:schemeClr val="tx1"/>
                </a:solidFill>
              </a:rPr>
              <a:t> As patient nears discharge, the PT/ OT reassess for discharge planning Ms. Smith and document:</a:t>
            </a:r>
          </a:p>
          <a:p>
            <a:pPr lvl="1">
              <a:buFont typeface="Wingdings" panose="05000000000000000000" pitchFamily="2" charset="2"/>
              <a:buChar char="Ø"/>
            </a:pPr>
            <a:r>
              <a:rPr lang="en-US" dirty="0">
                <a:solidFill>
                  <a:schemeClr val="tx1"/>
                </a:solidFill>
              </a:rPr>
              <a:t> </a:t>
            </a:r>
            <a:r>
              <a:rPr lang="en-US" b="1" dirty="0">
                <a:solidFill>
                  <a:schemeClr val="tx1"/>
                </a:solidFill>
              </a:rPr>
              <a:t>Function:</a:t>
            </a:r>
            <a:r>
              <a:rPr lang="en-US" dirty="0">
                <a:solidFill>
                  <a:schemeClr val="tx1"/>
                </a:solidFill>
              </a:rPr>
              <a:t> Patient requires a walker with 1 person on standby to walk 12 steps with 2 turns. Patient can use a bedside commode with 1 person to assist her in getting out of bed. Patient requires supervision or touching assistance when completing self care activities.  </a:t>
            </a:r>
          </a:p>
          <a:p>
            <a:pPr lvl="1">
              <a:buFont typeface="Wingdings" panose="05000000000000000000" pitchFamily="2" charset="2"/>
              <a:buChar char="Ø"/>
            </a:pPr>
            <a:r>
              <a:rPr lang="en-US" dirty="0">
                <a:solidFill>
                  <a:schemeClr val="tx1"/>
                </a:solidFill>
              </a:rPr>
              <a:t> Goals: Return to her baseline functional status (independent with a cane)</a:t>
            </a:r>
          </a:p>
          <a:p>
            <a:pPr>
              <a:buFont typeface="Wingdings" panose="05000000000000000000" pitchFamily="2" charset="2"/>
              <a:buChar char="Ø"/>
            </a:pPr>
            <a:r>
              <a:rPr lang="en-US" dirty="0">
                <a:solidFill>
                  <a:schemeClr val="tx1"/>
                </a:solidFill>
              </a:rPr>
              <a:t> Ms. Smiths PT/ OT notes are e-faxed to multiple SNF’s as part of the referral process</a:t>
            </a:r>
          </a:p>
          <a:p>
            <a:pPr marL="0" indent="0">
              <a:buNone/>
            </a:pPr>
            <a:endParaRPr lang="en-US" dirty="0">
              <a:solidFill>
                <a:schemeClr val="tx1"/>
              </a:solidFill>
            </a:endParaRPr>
          </a:p>
        </p:txBody>
      </p:sp>
    </p:spTree>
    <p:extLst>
      <p:ext uri="{BB962C8B-B14F-4D97-AF65-F5344CB8AC3E}">
        <p14:creationId xmlns:p14="http://schemas.microsoft.com/office/powerpoint/2010/main" val="200098296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10A1A7-F7E9-454B-9581-D05D642C0C71}"/>
              </a:ext>
            </a:extLst>
          </p:cNvPr>
          <p:cNvSpPr>
            <a:spLocks noGrp="1"/>
          </p:cNvSpPr>
          <p:nvPr>
            <p:ph type="title"/>
          </p:nvPr>
        </p:nvSpPr>
        <p:spPr/>
        <p:txBody>
          <a:bodyPr/>
          <a:lstStyle/>
          <a:p>
            <a:r>
              <a:rPr lang="en-US" dirty="0"/>
              <a:t>Consistency in Assessments</a:t>
            </a:r>
          </a:p>
        </p:txBody>
      </p:sp>
      <p:sp>
        <p:nvSpPr>
          <p:cNvPr id="3" name="Content Placeholder 2">
            <a:extLst>
              <a:ext uri="{FF2B5EF4-FFF2-40B4-BE49-F238E27FC236}">
                <a16:creationId xmlns:a16="http://schemas.microsoft.com/office/drawing/2014/main" id="{09259297-0EE4-D144-A1C8-27FFCABD9006}"/>
              </a:ext>
            </a:extLst>
          </p:cNvPr>
          <p:cNvSpPr>
            <a:spLocks noGrp="1"/>
          </p:cNvSpPr>
          <p:nvPr>
            <p:ph idx="1"/>
          </p:nvPr>
        </p:nvSpPr>
        <p:spPr/>
        <p:txBody>
          <a:bodyPr>
            <a:normAutofit/>
          </a:bodyPr>
          <a:lstStyle/>
          <a:p>
            <a:r>
              <a:rPr lang="en-US" b="1" dirty="0"/>
              <a:t>Is this transfer summary information consistent with or different from the specific items in the MDS Assessment Instrument?</a:t>
            </a:r>
          </a:p>
          <a:p>
            <a:r>
              <a:rPr lang="en-US" b="1" dirty="0"/>
              <a:t>Hypothetical example:</a:t>
            </a:r>
          </a:p>
          <a:p>
            <a:pPr>
              <a:buFont typeface="Wingdings" pitchFamily="2" charset="2"/>
              <a:buChar char="Ø"/>
            </a:pPr>
            <a:r>
              <a:rPr lang="en-US" dirty="0"/>
              <a:t>When the hospital discharges Ms. Smith, they evaluate her, according to their assessment, of whether she can walk 12 feet.</a:t>
            </a:r>
          </a:p>
          <a:p>
            <a:pPr>
              <a:buFont typeface="Wingdings" pitchFamily="2" charset="2"/>
              <a:buChar char="Ø"/>
            </a:pPr>
            <a:r>
              <a:rPr lang="en-US" dirty="0"/>
              <a:t>When Ms. Smith arrives at the SNF, they see the hospitals assessment of her ability to walk 12 feet, but they are required to assess whether she can walk 15 feet.</a:t>
            </a:r>
          </a:p>
          <a:p>
            <a:pPr>
              <a:buFont typeface="Wingdings" pitchFamily="2" charset="2"/>
              <a:buChar char="Ø"/>
            </a:pPr>
            <a:r>
              <a:rPr lang="en-US" dirty="0"/>
              <a:t>How do we resolve this?</a:t>
            </a:r>
          </a:p>
          <a:p>
            <a:pPr lvl="1">
              <a:buFont typeface="Wingdings" pitchFamily="2" charset="2"/>
              <a:buChar char="Ø"/>
            </a:pPr>
            <a:r>
              <a:rPr lang="en-US" dirty="0"/>
              <a:t>Does the SNF redo the assessment?</a:t>
            </a:r>
          </a:p>
          <a:p>
            <a:pPr lvl="1">
              <a:buFont typeface="Wingdings" pitchFamily="2" charset="2"/>
              <a:buChar char="Ø"/>
            </a:pPr>
            <a:r>
              <a:rPr lang="en-US" dirty="0"/>
              <a:t>Do we need to include the distance at all?</a:t>
            </a:r>
          </a:p>
          <a:p>
            <a:pPr lvl="1">
              <a:buFont typeface="Wingdings" pitchFamily="2" charset="2"/>
              <a:buChar char="Ø"/>
            </a:pPr>
            <a:r>
              <a:rPr lang="en-US" dirty="0"/>
              <a:t>How do we perform analytics with different assessment definitions?</a:t>
            </a:r>
          </a:p>
        </p:txBody>
      </p:sp>
    </p:spTree>
    <p:extLst>
      <p:ext uri="{BB962C8B-B14F-4D97-AF65-F5344CB8AC3E}">
        <p14:creationId xmlns:p14="http://schemas.microsoft.com/office/powerpoint/2010/main" val="202565320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38F3BD-AE1D-4CD4-90CE-3764FC2143E3}"/>
              </a:ext>
            </a:extLst>
          </p:cNvPr>
          <p:cNvSpPr>
            <a:spLocks noGrp="1"/>
          </p:cNvSpPr>
          <p:nvPr>
            <p:ph type="title"/>
          </p:nvPr>
        </p:nvSpPr>
        <p:spPr/>
        <p:txBody>
          <a:bodyPr/>
          <a:lstStyle/>
          <a:p>
            <a:r>
              <a:rPr lang="en-US" dirty="0">
                <a:solidFill>
                  <a:schemeClr val="tx1"/>
                </a:solidFill>
              </a:rPr>
              <a:t>Considerations</a:t>
            </a:r>
          </a:p>
        </p:txBody>
      </p:sp>
      <p:sp>
        <p:nvSpPr>
          <p:cNvPr id="6" name="Content Placeholder 5">
            <a:extLst>
              <a:ext uri="{FF2B5EF4-FFF2-40B4-BE49-F238E27FC236}">
                <a16:creationId xmlns:a16="http://schemas.microsoft.com/office/drawing/2014/main" id="{55122202-1658-42E1-8DB8-99BE68AC0E81}"/>
              </a:ext>
            </a:extLst>
          </p:cNvPr>
          <p:cNvSpPr>
            <a:spLocks noGrp="1"/>
          </p:cNvSpPr>
          <p:nvPr>
            <p:ph idx="1"/>
          </p:nvPr>
        </p:nvSpPr>
        <p:spPr/>
        <p:txBody>
          <a:bodyPr/>
          <a:lstStyle/>
          <a:p>
            <a:pPr marL="457200" indent="-457200">
              <a:buFont typeface="+mj-lt"/>
              <a:buAutoNum type="arabicPeriod"/>
            </a:pPr>
            <a:r>
              <a:rPr lang="en-US" dirty="0">
                <a:solidFill>
                  <a:schemeClr val="tx1"/>
                </a:solidFill>
              </a:rPr>
              <a:t>Outpatient/ ambulatory, acute and post acute care functional assessments are not captured and documented the same way</a:t>
            </a:r>
          </a:p>
          <a:p>
            <a:pPr marL="457200" indent="-457200">
              <a:buFont typeface="+mj-lt"/>
              <a:buAutoNum type="arabicPeriod"/>
            </a:pPr>
            <a:r>
              <a:rPr lang="en-US" dirty="0">
                <a:solidFill>
                  <a:schemeClr val="tx1"/>
                </a:solidFill>
              </a:rPr>
              <a:t>Post acute care utilizes a standardized functional assessment (IMPACT Act mandated Standardized Patient Assessment Data Element (SPADE))</a:t>
            </a:r>
          </a:p>
          <a:p>
            <a:pPr marL="457200" indent="-457200">
              <a:buFont typeface="+mj-lt"/>
              <a:buAutoNum type="arabicPeriod"/>
            </a:pPr>
            <a:r>
              <a:rPr lang="en-US" dirty="0">
                <a:solidFill>
                  <a:schemeClr val="tx1"/>
                </a:solidFill>
              </a:rPr>
              <a:t>Previously utilized CARE Tool captured information related to weight bearing status and endurance, however there are no LOINC codes associated with them at this time</a:t>
            </a:r>
          </a:p>
          <a:p>
            <a:pPr marL="457200" indent="-457200">
              <a:buFont typeface="+mj-lt"/>
              <a:buAutoNum type="arabicPeriod"/>
            </a:pPr>
            <a:r>
              <a:rPr lang="en-US" dirty="0">
                <a:solidFill>
                  <a:schemeClr val="tx1"/>
                </a:solidFill>
              </a:rPr>
              <a:t>The Centers for Medicare &amp; Medicaid Services (CMS), as part of the Testing Experience and Functional Tools (TEFT) demonstration, tested the use of the Functional Assessment Standardized Items (FASI) measures among individuals receiving home and community-based services (HCBS), aligning with national efforts to create exchangeable data across Medicare and Medicaid programs</a:t>
            </a:r>
          </a:p>
        </p:txBody>
      </p:sp>
    </p:spTree>
    <p:extLst>
      <p:ext uri="{BB962C8B-B14F-4D97-AF65-F5344CB8AC3E}">
        <p14:creationId xmlns:p14="http://schemas.microsoft.com/office/powerpoint/2010/main" val="49197582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E79F09-F2F7-445B-B1B2-E947924AF747}"/>
              </a:ext>
            </a:extLst>
          </p:cNvPr>
          <p:cNvSpPr>
            <a:spLocks noGrp="1"/>
          </p:cNvSpPr>
          <p:nvPr>
            <p:ph type="title"/>
          </p:nvPr>
        </p:nvSpPr>
        <p:spPr/>
        <p:txBody>
          <a:bodyPr/>
          <a:lstStyle/>
          <a:p>
            <a:r>
              <a:rPr lang="en-US" dirty="0">
                <a:solidFill>
                  <a:schemeClr val="tx1"/>
                </a:solidFill>
              </a:rPr>
              <a:t>Ms. Smith’s Concerns</a:t>
            </a:r>
          </a:p>
        </p:txBody>
      </p:sp>
      <p:graphicFrame>
        <p:nvGraphicFramePr>
          <p:cNvPr id="4" name="Content Placeholder 3">
            <a:extLst>
              <a:ext uri="{FF2B5EF4-FFF2-40B4-BE49-F238E27FC236}">
                <a16:creationId xmlns:a16="http://schemas.microsoft.com/office/drawing/2014/main" id="{AB84B865-B81E-4360-98A7-F94E05BD0550}"/>
              </a:ext>
            </a:extLst>
          </p:cNvPr>
          <p:cNvGraphicFramePr>
            <a:graphicFrameLocks noGrp="1"/>
          </p:cNvGraphicFramePr>
          <p:nvPr>
            <p:ph idx="1"/>
            <p:extLst>
              <p:ext uri="{D42A27DB-BD31-4B8C-83A1-F6EECF244321}">
                <p14:modId xmlns:p14="http://schemas.microsoft.com/office/powerpoint/2010/main" val="2409983005"/>
              </p:ext>
            </p:extLst>
          </p:nvPr>
        </p:nvGraphicFramePr>
        <p:xfrm>
          <a:off x="1096963" y="1846263"/>
          <a:ext cx="10058400" cy="4022725"/>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51476199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1B9DB3-A769-41E4-9E26-39229AD390AF}"/>
              </a:ext>
            </a:extLst>
          </p:cNvPr>
          <p:cNvSpPr>
            <a:spLocks noGrp="1"/>
          </p:cNvSpPr>
          <p:nvPr>
            <p:ph type="title"/>
          </p:nvPr>
        </p:nvSpPr>
        <p:spPr/>
        <p:txBody>
          <a:bodyPr/>
          <a:lstStyle/>
          <a:p>
            <a:r>
              <a:rPr lang="en-US" dirty="0">
                <a:solidFill>
                  <a:schemeClr val="tx1"/>
                </a:solidFill>
              </a:rPr>
              <a:t>Ms. Smith would like…</a:t>
            </a:r>
          </a:p>
        </p:txBody>
      </p:sp>
      <p:sp>
        <p:nvSpPr>
          <p:cNvPr id="3" name="Content Placeholder 2">
            <a:extLst>
              <a:ext uri="{FF2B5EF4-FFF2-40B4-BE49-F238E27FC236}">
                <a16:creationId xmlns:a16="http://schemas.microsoft.com/office/drawing/2014/main" id="{9049A4E8-E7C1-41AB-B121-84C63DA20222}"/>
              </a:ext>
            </a:extLst>
          </p:cNvPr>
          <p:cNvSpPr>
            <a:spLocks noGrp="1"/>
          </p:cNvSpPr>
          <p:nvPr>
            <p:ph idx="1"/>
          </p:nvPr>
        </p:nvSpPr>
        <p:spPr/>
        <p:txBody>
          <a:bodyPr/>
          <a:lstStyle/>
          <a:p>
            <a:pPr>
              <a:buFont typeface="Wingdings" panose="05000000000000000000" pitchFamily="2" charset="2"/>
              <a:buChar char="Ø"/>
            </a:pPr>
            <a:r>
              <a:rPr lang="en-US" dirty="0"/>
              <a:t> </a:t>
            </a:r>
            <a:r>
              <a:rPr lang="en-US" dirty="0">
                <a:solidFill>
                  <a:schemeClr val="tx1"/>
                </a:solidFill>
              </a:rPr>
              <a:t>To be able to recall and communicate her functional goals to all her providers as well as track her progress</a:t>
            </a:r>
          </a:p>
          <a:p>
            <a:pPr>
              <a:buFont typeface="Wingdings" panose="05000000000000000000" pitchFamily="2" charset="2"/>
              <a:buChar char="Ø"/>
            </a:pPr>
            <a:r>
              <a:rPr lang="en-US" dirty="0">
                <a:solidFill>
                  <a:schemeClr val="tx1"/>
                </a:solidFill>
              </a:rPr>
              <a:t> To provide access to her children regarding her functional status goals and Durable Medical Equipment (DME) needs</a:t>
            </a:r>
          </a:p>
          <a:p>
            <a:pPr>
              <a:buFont typeface="Wingdings" panose="05000000000000000000" pitchFamily="2" charset="2"/>
              <a:buChar char="Ø"/>
            </a:pPr>
            <a:r>
              <a:rPr lang="en-US" dirty="0">
                <a:solidFill>
                  <a:schemeClr val="tx1"/>
                </a:solidFill>
              </a:rPr>
              <a:t> To have the ability to update my goals</a:t>
            </a:r>
          </a:p>
          <a:p>
            <a:pPr marL="0" indent="0">
              <a:buNone/>
            </a:pPr>
            <a:endParaRPr lang="en-US" dirty="0"/>
          </a:p>
        </p:txBody>
      </p:sp>
    </p:spTree>
    <p:extLst>
      <p:ext uri="{BB962C8B-B14F-4D97-AF65-F5344CB8AC3E}">
        <p14:creationId xmlns:p14="http://schemas.microsoft.com/office/powerpoint/2010/main" val="145985783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84A7D72D-9FEB-46F3-8E63-17A1BD6BC0E1}"/>
              </a:ext>
            </a:extLst>
          </p:cNvPr>
          <p:cNvSpPr>
            <a:spLocks noGrp="1"/>
          </p:cNvSpPr>
          <p:nvPr>
            <p:ph type="title"/>
          </p:nvPr>
        </p:nvSpPr>
        <p:spPr/>
        <p:txBody>
          <a:bodyPr/>
          <a:lstStyle/>
          <a:p>
            <a:r>
              <a:rPr lang="en-US" dirty="0"/>
              <a:t>Daughter</a:t>
            </a:r>
          </a:p>
        </p:txBody>
      </p:sp>
      <p:sp>
        <p:nvSpPr>
          <p:cNvPr id="5" name="Text Placeholder 4">
            <a:extLst>
              <a:ext uri="{FF2B5EF4-FFF2-40B4-BE49-F238E27FC236}">
                <a16:creationId xmlns:a16="http://schemas.microsoft.com/office/drawing/2014/main" id="{FC7DCE25-1B20-4434-980E-AA4F168966A5}"/>
              </a:ext>
            </a:extLst>
          </p:cNvPr>
          <p:cNvSpPr>
            <a:spLocks noGrp="1"/>
          </p:cNvSpPr>
          <p:nvPr>
            <p:ph type="body" idx="1"/>
          </p:nvPr>
        </p:nvSpPr>
        <p:spPr/>
        <p:txBody>
          <a:bodyPr/>
          <a:lstStyle/>
          <a:p>
            <a:r>
              <a:rPr lang="en-US" dirty="0"/>
              <a:t>The perspective from the patient’s daughter</a:t>
            </a:r>
          </a:p>
        </p:txBody>
      </p:sp>
    </p:spTree>
    <p:extLst>
      <p:ext uri="{BB962C8B-B14F-4D97-AF65-F5344CB8AC3E}">
        <p14:creationId xmlns:p14="http://schemas.microsoft.com/office/powerpoint/2010/main" val="101484799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E79F09-F2F7-445B-B1B2-E947924AF747}"/>
              </a:ext>
            </a:extLst>
          </p:cNvPr>
          <p:cNvSpPr>
            <a:spLocks noGrp="1"/>
          </p:cNvSpPr>
          <p:nvPr>
            <p:ph type="title"/>
          </p:nvPr>
        </p:nvSpPr>
        <p:spPr/>
        <p:txBody>
          <a:bodyPr/>
          <a:lstStyle/>
          <a:p>
            <a:r>
              <a:rPr lang="en-US" dirty="0">
                <a:solidFill>
                  <a:schemeClr val="tx1"/>
                </a:solidFill>
              </a:rPr>
              <a:t>Daughters Concerns</a:t>
            </a:r>
          </a:p>
        </p:txBody>
      </p:sp>
      <p:graphicFrame>
        <p:nvGraphicFramePr>
          <p:cNvPr id="4" name="Content Placeholder 3">
            <a:extLst>
              <a:ext uri="{FF2B5EF4-FFF2-40B4-BE49-F238E27FC236}">
                <a16:creationId xmlns:a16="http://schemas.microsoft.com/office/drawing/2014/main" id="{AB84B865-B81E-4360-98A7-F94E05BD0550}"/>
              </a:ext>
            </a:extLst>
          </p:cNvPr>
          <p:cNvGraphicFramePr>
            <a:graphicFrameLocks noGrp="1"/>
          </p:cNvGraphicFramePr>
          <p:nvPr>
            <p:ph idx="1"/>
            <p:extLst>
              <p:ext uri="{D42A27DB-BD31-4B8C-83A1-F6EECF244321}">
                <p14:modId xmlns:p14="http://schemas.microsoft.com/office/powerpoint/2010/main" val="204026496"/>
              </p:ext>
            </p:extLst>
          </p:nvPr>
        </p:nvGraphicFramePr>
        <p:xfrm>
          <a:off x="1096963" y="1846263"/>
          <a:ext cx="10058400" cy="4022725"/>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60669448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074370-4FA6-4067-A6FA-2D3DCB4FD524}"/>
              </a:ext>
            </a:extLst>
          </p:cNvPr>
          <p:cNvSpPr>
            <a:spLocks noGrp="1"/>
          </p:cNvSpPr>
          <p:nvPr>
            <p:ph type="title"/>
          </p:nvPr>
        </p:nvSpPr>
        <p:spPr/>
        <p:txBody>
          <a:bodyPr/>
          <a:lstStyle/>
          <a:p>
            <a:r>
              <a:rPr lang="en-US" dirty="0">
                <a:solidFill>
                  <a:schemeClr val="tx1"/>
                </a:solidFill>
              </a:rPr>
              <a:t>Daughter Would Like…</a:t>
            </a:r>
          </a:p>
        </p:txBody>
      </p:sp>
      <p:sp>
        <p:nvSpPr>
          <p:cNvPr id="3" name="Content Placeholder 2">
            <a:extLst>
              <a:ext uri="{FF2B5EF4-FFF2-40B4-BE49-F238E27FC236}">
                <a16:creationId xmlns:a16="http://schemas.microsoft.com/office/drawing/2014/main" id="{DE921A85-88F5-4871-94CE-DC891D9B4AC3}"/>
              </a:ext>
            </a:extLst>
          </p:cNvPr>
          <p:cNvSpPr>
            <a:spLocks noGrp="1"/>
          </p:cNvSpPr>
          <p:nvPr>
            <p:ph idx="1"/>
          </p:nvPr>
        </p:nvSpPr>
        <p:spPr>
          <a:xfrm>
            <a:off x="1097280" y="1845734"/>
            <a:ext cx="10058400" cy="4023360"/>
          </a:xfrm>
        </p:spPr>
        <p:txBody>
          <a:bodyPr/>
          <a:lstStyle/>
          <a:p>
            <a:pPr>
              <a:buFont typeface="Wingdings" panose="05000000000000000000" pitchFamily="2" charset="2"/>
              <a:buChar char="Ø"/>
            </a:pPr>
            <a:r>
              <a:rPr lang="en-US" dirty="0">
                <a:solidFill>
                  <a:schemeClr val="tx1"/>
                </a:solidFill>
              </a:rPr>
              <a:t> To have easy access to her Mother’s functional goals in the event her mother is incapacitated</a:t>
            </a:r>
          </a:p>
          <a:p>
            <a:pPr>
              <a:buFont typeface="Wingdings" panose="05000000000000000000" pitchFamily="2" charset="2"/>
              <a:buChar char="Ø"/>
            </a:pPr>
            <a:r>
              <a:rPr lang="en-US" dirty="0">
                <a:solidFill>
                  <a:schemeClr val="tx1"/>
                </a:solidFill>
              </a:rPr>
              <a:t> To be notified if her Mother’s functional status changes</a:t>
            </a:r>
          </a:p>
        </p:txBody>
      </p:sp>
    </p:spTree>
    <p:extLst>
      <p:ext uri="{BB962C8B-B14F-4D97-AF65-F5344CB8AC3E}">
        <p14:creationId xmlns:p14="http://schemas.microsoft.com/office/powerpoint/2010/main" val="373224273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AF194908-F140-5D46-8714-701A04F160C8}"/>
              </a:ext>
            </a:extLst>
          </p:cNvPr>
          <p:cNvSpPr/>
          <p:nvPr/>
        </p:nvSpPr>
        <p:spPr>
          <a:xfrm>
            <a:off x="1153551" y="1589649"/>
            <a:ext cx="10114671" cy="253219"/>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 name="Picture 1" descr="This is a screenshot of how a patient's transfer of care flows between hospitals, facilities, home, providers, family, and the CMS assessments. "/>
          <p:cNvPicPr>
            <a:picLocks noChangeAspect="1"/>
          </p:cNvPicPr>
          <p:nvPr/>
        </p:nvPicPr>
        <p:blipFill>
          <a:blip r:embed="rId3"/>
          <a:stretch>
            <a:fillRect/>
          </a:stretch>
        </p:blipFill>
        <p:spPr>
          <a:xfrm>
            <a:off x="1547445" y="783912"/>
            <a:ext cx="9383152" cy="5498118"/>
          </a:xfrm>
          <a:prstGeom prst="rect">
            <a:avLst/>
          </a:prstGeom>
        </p:spPr>
      </p:pic>
      <p:sp>
        <p:nvSpPr>
          <p:cNvPr id="3" name="Title 2"/>
          <p:cNvSpPr>
            <a:spLocks noGrp="1"/>
          </p:cNvSpPr>
          <p:nvPr>
            <p:ph type="title"/>
          </p:nvPr>
        </p:nvSpPr>
        <p:spPr>
          <a:xfrm>
            <a:off x="312578" y="491562"/>
            <a:ext cx="11566843" cy="421189"/>
          </a:xfrm>
        </p:spPr>
        <p:txBody>
          <a:bodyPr/>
          <a:lstStyle/>
          <a:p>
            <a:r>
              <a:rPr lang="en-US" dirty="0">
                <a:solidFill>
                  <a:schemeClr val="tx2"/>
                </a:solidFill>
              </a:rPr>
              <a:t>The Patient Story</a:t>
            </a:r>
          </a:p>
        </p:txBody>
      </p:sp>
      <p:sp>
        <p:nvSpPr>
          <p:cNvPr id="4" name="TextBox 3">
            <a:extLst>
              <a:ext uri="{FF2B5EF4-FFF2-40B4-BE49-F238E27FC236}">
                <a16:creationId xmlns:a16="http://schemas.microsoft.com/office/drawing/2014/main" id="{52A6717F-994B-3B49-906B-2335975DE79B}"/>
              </a:ext>
            </a:extLst>
          </p:cNvPr>
          <p:cNvSpPr txBox="1"/>
          <p:nvPr/>
        </p:nvSpPr>
        <p:spPr>
          <a:xfrm>
            <a:off x="3074443" y="2135218"/>
            <a:ext cx="976036" cy="584775"/>
          </a:xfrm>
          <a:prstGeom prst="rect">
            <a:avLst/>
          </a:prstGeom>
          <a:solidFill>
            <a:srgbClr val="FFFF00"/>
          </a:solidFill>
        </p:spPr>
        <p:txBody>
          <a:bodyPr wrap="none" rtlCol="0">
            <a:spAutoFit/>
          </a:bodyPr>
          <a:lstStyle/>
          <a:p>
            <a:pPr algn="ctr"/>
            <a:r>
              <a:rPr lang="en-US" sz="1600" i="1" dirty="0"/>
              <a:t>Transfer</a:t>
            </a:r>
          </a:p>
          <a:p>
            <a:pPr algn="ctr"/>
            <a:r>
              <a:rPr lang="en-US" sz="1600" i="1" dirty="0"/>
              <a:t>Summary</a:t>
            </a:r>
          </a:p>
        </p:txBody>
      </p:sp>
      <p:sp>
        <p:nvSpPr>
          <p:cNvPr id="8" name="TextBox 7">
            <a:extLst>
              <a:ext uri="{FF2B5EF4-FFF2-40B4-BE49-F238E27FC236}">
                <a16:creationId xmlns:a16="http://schemas.microsoft.com/office/drawing/2014/main" id="{9B8D4B6C-4167-C54B-B07A-2972B6D3D33F}"/>
              </a:ext>
            </a:extLst>
          </p:cNvPr>
          <p:cNvSpPr txBox="1"/>
          <p:nvPr/>
        </p:nvSpPr>
        <p:spPr>
          <a:xfrm>
            <a:off x="4256767" y="3603311"/>
            <a:ext cx="976036" cy="584775"/>
          </a:xfrm>
          <a:prstGeom prst="rect">
            <a:avLst/>
          </a:prstGeom>
          <a:solidFill>
            <a:srgbClr val="FFFF00"/>
          </a:solidFill>
        </p:spPr>
        <p:txBody>
          <a:bodyPr wrap="none" rtlCol="0">
            <a:spAutoFit/>
          </a:bodyPr>
          <a:lstStyle/>
          <a:p>
            <a:pPr algn="ctr"/>
            <a:r>
              <a:rPr lang="en-US" sz="1600" i="1" dirty="0"/>
              <a:t>Transfer</a:t>
            </a:r>
          </a:p>
          <a:p>
            <a:pPr algn="ctr"/>
            <a:r>
              <a:rPr lang="en-US" sz="1600" i="1" dirty="0"/>
              <a:t>Summary</a:t>
            </a:r>
          </a:p>
        </p:txBody>
      </p:sp>
      <p:sp>
        <p:nvSpPr>
          <p:cNvPr id="9" name="TextBox 8">
            <a:extLst>
              <a:ext uri="{FF2B5EF4-FFF2-40B4-BE49-F238E27FC236}">
                <a16:creationId xmlns:a16="http://schemas.microsoft.com/office/drawing/2014/main" id="{F82DBAFA-2B10-6D4D-A391-D5E327402AC2}"/>
              </a:ext>
            </a:extLst>
          </p:cNvPr>
          <p:cNvSpPr txBox="1"/>
          <p:nvPr/>
        </p:nvSpPr>
        <p:spPr>
          <a:xfrm>
            <a:off x="6296583" y="3758055"/>
            <a:ext cx="976036" cy="584775"/>
          </a:xfrm>
          <a:prstGeom prst="rect">
            <a:avLst/>
          </a:prstGeom>
          <a:solidFill>
            <a:srgbClr val="FFFF00"/>
          </a:solidFill>
        </p:spPr>
        <p:txBody>
          <a:bodyPr wrap="none" rtlCol="0">
            <a:spAutoFit/>
          </a:bodyPr>
          <a:lstStyle/>
          <a:p>
            <a:pPr algn="ctr"/>
            <a:r>
              <a:rPr lang="en-US" sz="1600" i="1" dirty="0"/>
              <a:t>Transfer</a:t>
            </a:r>
          </a:p>
          <a:p>
            <a:pPr algn="ctr"/>
            <a:r>
              <a:rPr lang="en-US" sz="1600" i="1" dirty="0"/>
              <a:t>Summary</a:t>
            </a:r>
          </a:p>
        </p:txBody>
      </p:sp>
      <p:sp>
        <p:nvSpPr>
          <p:cNvPr id="11" name="TextBox 10">
            <a:extLst>
              <a:ext uri="{FF2B5EF4-FFF2-40B4-BE49-F238E27FC236}">
                <a16:creationId xmlns:a16="http://schemas.microsoft.com/office/drawing/2014/main" id="{F436193E-290E-5240-A914-88F843B6E9EA}"/>
              </a:ext>
            </a:extLst>
          </p:cNvPr>
          <p:cNvSpPr txBox="1"/>
          <p:nvPr/>
        </p:nvSpPr>
        <p:spPr>
          <a:xfrm>
            <a:off x="7576743" y="2702979"/>
            <a:ext cx="976036" cy="584775"/>
          </a:xfrm>
          <a:prstGeom prst="rect">
            <a:avLst/>
          </a:prstGeom>
          <a:solidFill>
            <a:srgbClr val="FFFF00"/>
          </a:solidFill>
        </p:spPr>
        <p:txBody>
          <a:bodyPr wrap="none" rtlCol="0">
            <a:spAutoFit/>
          </a:bodyPr>
          <a:lstStyle/>
          <a:p>
            <a:pPr algn="ctr"/>
            <a:r>
              <a:rPr lang="en-US" sz="1600" i="1" dirty="0"/>
              <a:t>Transfer</a:t>
            </a:r>
          </a:p>
          <a:p>
            <a:pPr algn="ctr"/>
            <a:r>
              <a:rPr lang="en-US" sz="1600" i="1" dirty="0"/>
              <a:t>Summary</a:t>
            </a:r>
          </a:p>
        </p:txBody>
      </p:sp>
    </p:spTree>
    <p:extLst>
      <p:ext uri="{BB962C8B-B14F-4D97-AF65-F5344CB8AC3E}">
        <p14:creationId xmlns:p14="http://schemas.microsoft.com/office/powerpoint/2010/main" val="80343891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8"/>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9"/>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1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8" grpId="0" animBg="1"/>
      <p:bldP spid="9" grpId="0" animBg="1"/>
      <p:bldP spid="11" grpId="0" animBg="1"/>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9C2B7FEA-6639-4A39-A1C3-6C74439A4773}"/>
              </a:ext>
            </a:extLst>
          </p:cNvPr>
          <p:cNvSpPr>
            <a:spLocks noGrp="1"/>
          </p:cNvSpPr>
          <p:nvPr>
            <p:ph type="title"/>
          </p:nvPr>
        </p:nvSpPr>
        <p:spPr/>
        <p:txBody>
          <a:bodyPr/>
          <a:lstStyle/>
          <a:p>
            <a:r>
              <a:rPr lang="en-US" dirty="0"/>
              <a:t>Case Manager/ Social Worker (CM/ SW)</a:t>
            </a:r>
          </a:p>
        </p:txBody>
      </p:sp>
      <p:sp>
        <p:nvSpPr>
          <p:cNvPr id="5" name="Text Placeholder 4">
            <a:extLst>
              <a:ext uri="{FF2B5EF4-FFF2-40B4-BE49-F238E27FC236}">
                <a16:creationId xmlns:a16="http://schemas.microsoft.com/office/drawing/2014/main" id="{D0E3FFC9-15DD-430E-92FA-AB13DD8B95AC}"/>
              </a:ext>
            </a:extLst>
          </p:cNvPr>
          <p:cNvSpPr>
            <a:spLocks noGrp="1"/>
          </p:cNvSpPr>
          <p:nvPr>
            <p:ph type="body" idx="1"/>
          </p:nvPr>
        </p:nvSpPr>
        <p:spPr/>
        <p:txBody>
          <a:bodyPr/>
          <a:lstStyle/>
          <a:p>
            <a:r>
              <a:rPr lang="en-US" dirty="0"/>
              <a:t>Care coordination perspective (hospital and SNF)</a:t>
            </a:r>
          </a:p>
        </p:txBody>
      </p:sp>
    </p:spTree>
    <p:extLst>
      <p:ext uri="{BB962C8B-B14F-4D97-AF65-F5344CB8AC3E}">
        <p14:creationId xmlns:p14="http://schemas.microsoft.com/office/powerpoint/2010/main" val="146227656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E79F09-F2F7-445B-B1B2-E947924AF747}"/>
              </a:ext>
            </a:extLst>
          </p:cNvPr>
          <p:cNvSpPr>
            <a:spLocks noGrp="1"/>
          </p:cNvSpPr>
          <p:nvPr>
            <p:ph type="title"/>
          </p:nvPr>
        </p:nvSpPr>
        <p:spPr/>
        <p:txBody>
          <a:bodyPr/>
          <a:lstStyle/>
          <a:p>
            <a:r>
              <a:rPr lang="en-US" dirty="0">
                <a:solidFill>
                  <a:schemeClr val="tx1"/>
                </a:solidFill>
              </a:rPr>
              <a:t>CM/ SW Concerns</a:t>
            </a:r>
          </a:p>
        </p:txBody>
      </p:sp>
      <p:graphicFrame>
        <p:nvGraphicFramePr>
          <p:cNvPr id="4" name="Content Placeholder 3">
            <a:extLst>
              <a:ext uri="{FF2B5EF4-FFF2-40B4-BE49-F238E27FC236}">
                <a16:creationId xmlns:a16="http://schemas.microsoft.com/office/drawing/2014/main" id="{AB84B865-B81E-4360-98A7-F94E05BD0550}"/>
              </a:ext>
            </a:extLst>
          </p:cNvPr>
          <p:cNvGraphicFramePr>
            <a:graphicFrameLocks noGrp="1"/>
          </p:cNvGraphicFramePr>
          <p:nvPr>
            <p:ph idx="1"/>
            <p:extLst>
              <p:ext uri="{D42A27DB-BD31-4B8C-83A1-F6EECF244321}">
                <p14:modId xmlns:p14="http://schemas.microsoft.com/office/powerpoint/2010/main" val="1365539757"/>
              </p:ext>
            </p:extLst>
          </p:nvPr>
        </p:nvGraphicFramePr>
        <p:xfrm>
          <a:off x="1096963" y="1846263"/>
          <a:ext cx="10058400" cy="4022725"/>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146824905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82EB12-A7B6-4E09-A59B-7EE9A0966BEC}"/>
              </a:ext>
            </a:extLst>
          </p:cNvPr>
          <p:cNvSpPr>
            <a:spLocks noGrp="1"/>
          </p:cNvSpPr>
          <p:nvPr>
            <p:ph type="title"/>
          </p:nvPr>
        </p:nvSpPr>
        <p:spPr/>
        <p:txBody>
          <a:bodyPr/>
          <a:lstStyle/>
          <a:p>
            <a:r>
              <a:rPr lang="en-US" dirty="0">
                <a:solidFill>
                  <a:schemeClr val="tx1"/>
                </a:solidFill>
              </a:rPr>
              <a:t>CM/ SW would like…</a:t>
            </a:r>
          </a:p>
        </p:txBody>
      </p:sp>
      <p:sp>
        <p:nvSpPr>
          <p:cNvPr id="3" name="Content Placeholder 2">
            <a:extLst>
              <a:ext uri="{FF2B5EF4-FFF2-40B4-BE49-F238E27FC236}">
                <a16:creationId xmlns:a16="http://schemas.microsoft.com/office/drawing/2014/main" id="{0EBAC719-B52F-47DC-9B8B-08B43AB255A2}"/>
              </a:ext>
            </a:extLst>
          </p:cNvPr>
          <p:cNvSpPr>
            <a:spLocks noGrp="1"/>
          </p:cNvSpPr>
          <p:nvPr>
            <p:ph idx="1"/>
          </p:nvPr>
        </p:nvSpPr>
        <p:spPr/>
        <p:txBody>
          <a:bodyPr/>
          <a:lstStyle/>
          <a:p>
            <a:pPr>
              <a:buFont typeface="Wingdings" panose="05000000000000000000" pitchFamily="2" charset="2"/>
              <a:buChar char="Ø"/>
            </a:pPr>
            <a:r>
              <a:rPr lang="en-US" dirty="0">
                <a:solidFill>
                  <a:schemeClr val="tx1"/>
                </a:solidFill>
              </a:rPr>
              <a:t> To be able to identify whether the patient has functional goals in the EHR and, if so, to access the patient’s goals quickly and efficiently</a:t>
            </a:r>
          </a:p>
          <a:p>
            <a:pPr>
              <a:buFont typeface="Wingdings" panose="05000000000000000000" pitchFamily="2" charset="2"/>
              <a:buChar char="Ø"/>
            </a:pPr>
            <a:r>
              <a:rPr lang="en-US" dirty="0">
                <a:solidFill>
                  <a:schemeClr val="tx1"/>
                </a:solidFill>
              </a:rPr>
              <a:t> To minimize clicks required to send functional status progress, goals and DME needs to other healthcare providers</a:t>
            </a:r>
          </a:p>
        </p:txBody>
      </p:sp>
    </p:spTree>
    <p:extLst>
      <p:ext uri="{BB962C8B-B14F-4D97-AF65-F5344CB8AC3E}">
        <p14:creationId xmlns:p14="http://schemas.microsoft.com/office/powerpoint/2010/main" val="2301027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9C2B7FEA-6639-4A39-A1C3-6C74439A4773}"/>
              </a:ext>
            </a:extLst>
          </p:cNvPr>
          <p:cNvSpPr>
            <a:spLocks noGrp="1"/>
          </p:cNvSpPr>
          <p:nvPr>
            <p:ph type="title"/>
          </p:nvPr>
        </p:nvSpPr>
        <p:spPr/>
        <p:txBody>
          <a:bodyPr/>
          <a:lstStyle/>
          <a:p>
            <a:r>
              <a:rPr lang="en-US" dirty="0"/>
              <a:t>Provider Persona</a:t>
            </a:r>
          </a:p>
        </p:txBody>
      </p:sp>
      <p:sp>
        <p:nvSpPr>
          <p:cNvPr id="5" name="Text Placeholder 4">
            <a:extLst>
              <a:ext uri="{FF2B5EF4-FFF2-40B4-BE49-F238E27FC236}">
                <a16:creationId xmlns:a16="http://schemas.microsoft.com/office/drawing/2014/main" id="{D0E3FFC9-15DD-430E-92FA-AB13DD8B95AC}"/>
              </a:ext>
            </a:extLst>
          </p:cNvPr>
          <p:cNvSpPr>
            <a:spLocks noGrp="1"/>
          </p:cNvSpPr>
          <p:nvPr>
            <p:ph type="body" idx="1"/>
          </p:nvPr>
        </p:nvSpPr>
        <p:spPr/>
        <p:txBody>
          <a:bodyPr/>
          <a:lstStyle/>
          <a:p>
            <a:r>
              <a:rPr lang="en-US" dirty="0"/>
              <a:t>Hospital Provider perspective</a:t>
            </a:r>
          </a:p>
        </p:txBody>
      </p:sp>
    </p:spTree>
    <p:extLst>
      <p:ext uri="{BB962C8B-B14F-4D97-AF65-F5344CB8AC3E}">
        <p14:creationId xmlns:p14="http://schemas.microsoft.com/office/powerpoint/2010/main" val="414430874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E79F09-F2F7-445B-B1B2-E947924AF747}"/>
              </a:ext>
            </a:extLst>
          </p:cNvPr>
          <p:cNvSpPr>
            <a:spLocks noGrp="1"/>
          </p:cNvSpPr>
          <p:nvPr>
            <p:ph type="title"/>
          </p:nvPr>
        </p:nvSpPr>
        <p:spPr/>
        <p:txBody>
          <a:bodyPr/>
          <a:lstStyle/>
          <a:p>
            <a:r>
              <a:rPr lang="en-US" dirty="0">
                <a:solidFill>
                  <a:schemeClr val="tx1"/>
                </a:solidFill>
              </a:rPr>
              <a:t>Provider Concerns</a:t>
            </a:r>
          </a:p>
        </p:txBody>
      </p:sp>
      <p:graphicFrame>
        <p:nvGraphicFramePr>
          <p:cNvPr id="4" name="Content Placeholder 3">
            <a:extLst>
              <a:ext uri="{FF2B5EF4-FFF2-40B4-BE49-F238E27FC236}">
                <a16:creationId xmlns:a16="http://schemas.microsoft.com/office/drawing/2014/main" id="{AB84B865-B81E-4360-98A7-F94E05BD0550}"/>
              </a:ext>
            </a:extLst>
          </p:cNvPr>
          <p:cNvGraphicFramePr>
            <a:graphicFrameLocks noGrp="1"/>
          </p:cNvGraphicFramePr>
          <p:nvPr>
            <p:ph idx="1"/>
            <p:extLst>
              <p:ext uri="{D42A27DB-BD31-4B8C-83A1-F6EECF244321}">
                <p14:modId xmlns:p14="http://schemas.microsoft.com/office/powerpoint/2010/main" val="104634079"/>
              </p:ext>
            </p:extLst>
          </p:nvPr>
        </p:nvGraphicFramePr>
        <p:xfrm>
          <a:off x="1096963" y="1846263"/>
          <a:ext cx="10058400" cy="4022725"/>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64850449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82EB12-A7B6-4E09-A59B-7EE9A0966BEC}"/>
              </a:ext>
            </a:extLst>
          </p:cNvPr>
          <p:cNvSpPr>
            <a:spLocks noGrp="1"/>
          </p:cNvSpPr>
          <p:nvPr>
            <p:ph type="title"/>
          </p:nvPr>
        </p:nvSpPr>
        <p:spPr/>
        <p:txBody>
          <a:bodyPr/>
          <a:lstStyle/>
          <a:p>
            <a:r>
              <a:rPr lang="en-US" dirty="0">
                <a:solidFill>
                  <a:schemeClr val="tx1"/>
                </a:solidFill>
              </a:rPr>
              <a:t>Provider would like…</a:t>
            </a:r>
          </a:p>
        </p:txBody>
      </p:sp>
      <p:sp>
        <p:nvSpPr>
          <p:cNvPr id="3" name="Content Placeholder 2">
            <a:extLst>
              <a:ext uri="{FF2B5EF4-FFF2-40B4-BE49-F238E27FC236}">
                <a16:creationId xmlns:a16="http://schemas.microsoft.com/office/drawing/2014/main" id="{0EBAC719-B52F-47DC-9B8B-08B43AB255A2}"/>
              </a:ext>
            </a:extLst>
          </p:cNvPr>
          <p:cNvSpPr>
            <a:spLocks noGrp="1"/>
          </p:cNvSpPr>
          <p:nvPr>
            <p:ph idx="1"/>
          </p:nvPr>
        </p:nvSpPr>
        <p:spPr/>
        <p:txBody>
          <a:bodyPr/>
          <a:lstStyle/>
          <a:p>
            <a:pPr>
              <a:buFont typeface="Wingdings" panose="05000000000000000000" pitchFamily="2" charset="2"/>
              <a:buChar char="Ø"/>
            </a:pPr>
            <a:r>
              <a:rPr lang="en-US" dirty="0">
                <a:solidFill>
                  <a:schemeClr val="tx1"/>
                </a:solidFill>
              </a:rPr>
              <a:t> To be able to identify whether the patient has functional goals in the EHR from other healthcare settings, and if so to access the patient’s goals quickly and efficiently</a:t>
            </a:r>
          </a:p>
          <a:p>
            <a:pPr>
              <a:buFont typeface="Wingdings" panose="05000000000000000000" pitchFamily="2" charset="2"/>
              <a:buChar char="Ø"/>
            </a:pPr>
            <a:r>
              <a:rPr lang="en-US" dirty="0">
                <a:solidFill>
                  <a:schemeClr val="tx1"/>
                </a:solidFill>
              </a:rPr>
              <a:t> To be able to send cognitive status, functional status progress, goals and DME needs to other healthcare providers with minimal clicks.</a:t>
            </a:r>
          </a:p>
        </p:txBody>
      </p:sp>
    </p:spTree>
    <p:extLst>
      <p:ext uri="{BB962C8B-B14F-4D97-AF65-F5344CB8AC3E}">
        <p14:creationId xmlns:p14="http://schemas.microsoft.com/office/powerpoint/2010/main" val="2308691386"/>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C080DCF1-954F-46F0-8DF7-0A8F9B0D60D4}"/>
              </a:ext>
            </a:extLst>
          </p:cNvPr>
          <p:cNvSpPr>
            <a:spLocks noGrp="1"/>
          </p:cNvSpPr>
          <p:nvPr>
            <p:ph type="title"/>
          </p:nvPr>
        </p:nvSpPr>
        <p:spPr/>
        <p:txBody>
          <a:bodyPr/>
          <a:lstStyle/>
          <a:p>
            <a:r>
              <a:rPr lang="en-US" dirty="0"/>
              <a:t>Payor</a:t>
            </a:r>
          </a:p>
        </p:txBody>
      </p:sp>
      <p:sp>
        <p:nvSpPr>
          <p:cNvPr id="5" name="Text Placeholder 4">
            <a:extLst>
              <a:ext uri="{FF2B5EF4-FFF2-40B4-BE49-F238E27FC236}">
                <a16:creationId xmlns:a16="http://schemas.microsoft.com/office/drawing/2014/main" id="{CC0C35F8-2E98-4CE6-9071-32CCB171F0CB}"/>
              </a:ext>
            </a:extLst>
          </p:cNvPr>
          <p:cNvSpPr>
            <a:spLocks noGrp="1"/>
          </p:cNvSpPr>
          <p:nvPr>
            <p:ph type="body" idx="1"/>
          </p:nvPr>
        </p:nvSpPr>
        <p:spPr/>
        <p:txBody>
          <a:bodyPr/>
          <a:lstStyle/>
          <a:p>
            <a:r>
              <a:rPr lang="en-US" dirty="0"/>
              <a:t>The payor perspective</a:t>
            </a:r>
          </a:p>
        </p:txBody>
      </p:sp>
    </p:spTree>
    <p:extLst>
      <p:ext uri="{BB962C8B-B14F-4D97-AF65-F5344CB8AC3E}">
        <p14:creationId xmlns:p14="http://schemas.microsoft.com/office/powerpoint/2010/main" val="3316026226"/>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E79F09-F2F7-445B-B1B2-E947924AF747}"/>
              </a:ext>
            </a:extLst>
          </p:cNvPr>
          <p:cNvSpPr>
            <a:spLocks noGrp="1"/>
          </p:cNvSpPr>
          <p:nvPr>
            <p:ph type="title"/>
          </p:nvPr>
        </p:nvSpPr>
        <p:spPr/>
        <p:txBody>
          <a:bodyPr/>
          <a:lstStyle/>
          <a:p>
            <a:r>
              <a:rPr lang="en-US" dirty="0">
                <a:solidFill>
                  <a:schemeClr val="tx1"/>
                </a:solidFill>
              </a:rPr>
              <a:t>Payor Concerns</a:t>
            </a:r>
          </a:p>
        </p:txBody>
      </p:sp>
      <p:graphicFrame>
        <p:nvGraphicFramePr>
          <p:cNvPr id="4" name="Content Placeholder 3">
            <a:extLst>
              <a:ext uri="{FF2B5EF4-FFF2-40B4-BE49-F238E27FC236}">
                <a16:creationId xmlns:a16="http://schemas.microsoft.com/office/drawing/2014/main" id="{AB84B865-B81E-4360-98A7-F94E05BD0550}"/>
              </a:ext>
            </a:extLst>
          </p:cNvPr>
          <p:cNvGraphicFramePr>
            <a:graphicFrameLocks noGrp="1"/>
          </p:cNvGraphicFramePr>
          <p:nvPr>
            <p:ph idx="1"/>
            <p:extLst>
              <p:ext uri="{D42A27DB-BD31-4B8C-83A1-F6EECF244321}">
                <p14:modId xmlns:p14="http://schemas.microsoft.com/office/powerpoint/2010/main" val="888822777"/>
              </p:ext>
            </p:extLst>
          </p:nvPr>
        </p:nvGraphicFramePr>
        <p:xfrm>
          <a:off x="1096963" y="1846263"/>
          <a:ext cx="10058400" cy="4022725"/>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506578814"/>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6477D1-C52B-4445-BC2E-247C12FFE67A}"/>
              </a:ext>
            </a:extLst>
          </p:cNvPr>
          <p:cNvSpPr>
            <a:spLocks noGrp="1"/>
          </p:cNvSpPr>
          <p:nvPr>
            <p:ph type="title"/>
          </p:nvPr>
        </p:nvSpPr>
        <p:spPr/>
        <p:txBody>
          <a:bodyPr/>
          <a:lstStyle/>
          <a:p>
            <a:r>
              <a:rPr lang="en-US" dirty="0">
                <a:solidFill>
                  <a:schemeClr val="tx1"/>
                </a:solidFill>
              </a:rPr>
              <a:t>Payor would like…</a:t>
            </a:r>
          </a:p>
        </p:txBody>
      </p:sp>
      <p:sp>
        <p:nvSpPr>
          <p:cNvPr id="3" name="Content Placeholder 2">
            <a:extLst>
              <a:ext uri="{FF2B5EF4-FFF2-40B4-BE49-F238E27FC236}">
                <a16:creationId xmlns:a16="http://schemas.microsoft.com/office/drawing/2014/main" id="{09E42F93-216F-46B2-8F5E-D04801AF29A0}"/>
              </a:ext>
            </a:extLst>
          </p:cNvPr>
          <p:cNvSpPr>
            <a:spLocks noGrp="1"/>
          </p:cNvSpPr>
          <p:nvPr>
            <p:ph idx="1"/>
          </p:nvPr>
        </p:nvSpPr>
        <p:spPr/>
        <p:txBody>
          <a:bodyPr/>
          <a:lstStyle/>
          <a:p>
            <a:pPr>
              <a:buFont typeface="Wingdings" panose="05000000000000000000" pitchFamily="2" charset="2"/>
              <a:buChar char="Ø"/>
            </a:pPr>
            <a:r>
              <a:rPr lang="en-US" dirty="0">
                <a:solidFill>
                  <a:schemeClr val="tx1"/>
                </a:solidFill>
              </a:rPr>
              <a:t> To </a:t>
            </a:r>
            <a:r>
              <a:rPr lang="en-US">
                <a:solidFill>
                  <a:schemeClr val="tx1"/>
                </a:solidFill>
              </a:rPr>
              <a:t>engage members </a:t>
            </a:r>
            <a:r>
              <a:rPr lang="en-US" dirty="0">
                <a:solidFill>
                  <a:schemeClr val="tx1"/>
                </a:solidFill>
              </a:rPr>
              <a:t>in their healthcare and goals</a:t>
            </a:r>
          </a:p>
          <a:p>
            <a:pPr marL="0" indent="0">
              <a:buNone/>
            </a:pPr>
            <a:endParaRPr lang="en-US" dirty="0">
              <a:solidFill>
                <a:schemeClr val="tx1"/>
              </a:solidFill>
            </a:endParaRPr>
          </a:p>
        </p:txBody>
      </p:sp>
    </p:spTree>
    <p:extLst>
      <p:ext uri="{BB962C8B-B14F-4D97-AF65-F5344CB8AC3E}">
        <p14:creationId xmlns:p14="http://schemas.microsoft.com/office/powerpoint/2010/main" val="3564913276"/>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FAF945-37B5-48A0-AA57-292CE8971082}"/>
              </a:ext>
            </a:extLst>
          </p:cNvPr>
          <p:cNvSpPr>
            <a:spLocks noGrp="1"/>
          </p:cNvSpPr>
          <p:nvPr>
            <p:ph type="ctrTitle"/>
          </p:nvPr>
        </p:nvSpPr>
        <p:spPr/>
        <p:txBody>
          <a:bodyPr/>
          <a:lstStyle/>
          <a:p>
            <a:br>
              <a:rPr lang="en-US" dirty="0">
                <a:solidFill>
                  <a:schemeClr val="tx1"/>
                </a:solidFill>
              </a:rPr>
            </a:br>
            <a:r>
              <a:rPr lang="en-US" dirty="0">
                <a:solidFill>
                  <a:schemeClr val="tx1"/>
                </a:solidFill>
              </a:rPr>
              <a:t>Leadership</a:t>
            </a:r>
          </a:p>
        </p:txBody>
      </p:sp>
      <p:sp>
        <p:nvSpPr>
          <p:cNvPr id="3" name="Subtitle 2">
            <a:extLst>
              <a:ext uri="{FF2B5EF4-FFF2-40B4-BE49-F238E27FC236}">
                <a16:creationId xmlns:a16="http://schemas.microsoft.com/office/drawing/2014/main" id="{CEC506A0-036E-4271-A628-133874C0C0A0}"/>
              </a:ext>
            </a:extLst>
          </p:cNvPr>
          <p:cNvSpPr>
            <a:spLocks noGrp="1"/>
          </p:cNvSpPr>
          <p:nvPr>
            <p:ph type="subTitle" idx="1"/>
          </p:nvPr>
        </p:nvSpPr>
        <p:spPr/>
        <p:txBody>
          <a:bodyPr/>
          <a:lstStyle/>
          <a:p>
            <a:r>
              <a:rPr lang="en-US" dirty="0" err="1"/>
              <a:t>Pacio</a:t>
            </a:r>
            <a:r>
              <a:rPr lang="en-US" dirty="0"/>
              <a:t> project</a:t>
            </a:r>
          </a:p>
        </p:txBody>
      </p:sp>
    </p:spTree>
    <p:extLst>
      <p:ext uri="{BB962C8B-B14F-4D97-AF65-F5344CB8AC3E}">
        <p14:creationId xmlns:p14="http://schemas.microsoft.com/office/powerpoint/2010/main" val="338638538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0867A01A-F349-431B-9E62-E7F3959523AD}"/>
              </a:ext>
            </a:extLst>
          </p:cNvPr>
          <p:cNvSpPr>
            <a:spLocks noGrp="1"/>
          </p:cNvSpPr>
          <p:nvPr>
            <p:ph type="title"/>
          </p:nvPr>
        </p:nvSpPr>
        <p:spPr/>
        <p:txBody>
          <a:bodyPr/>
          <a:lstStyle/>
          <a:p>
            <a:r>
              <a:rPr lang="en-US" dirty="0">
                <a:solidFill>
                  <a:schemeClr val="tx1"/>
                </a:solidFill>
              </a:rPr>
              <a:t>Transfer Summary Data Elements based on Existing C-CDA specifications</a:t>
            </a:r>
          </a:p>
        </p:txBody>
      </p:sp>
      <p:graphicFrame>
        <p:nvGraphicFramePr>
          <p:cNvPr id="12" name="Content Placeholder 11">
            <a:extLst>
              <a:ext uri="{FF2B5EF4-FFF2-40B4-BE49-F238E27FC236}">
                <a16:creationId xmlns:a16="http://schemas.microsoft.com/office/drawing/2014/main" id="{BEB5B7B8-E0A3-4984-B298-51FD6C4A7020}"/>
              </a:ext>
            </a:extLst>
          </p:cNvPr>
          <p:cNvGraphicFramePr>
            <a:graphicFrameLocks noGrp="1"/>
          </p:cNvGraphicFramePr>
          <p:nvPr>
            <p:ph sz="half" idx="1"/>
            <p:extLst>
              <p:ext uri="{D42A27DB-BD31-4B8C-83A1-F6EECF244321}">
                <p14:modId xmlns:p14="http://schemas.microsoft.com/office/powerpoint/2010/main" val="2489463400"/>
              </p:ext>
            </p:extLst>
          </p:nvPr>
        </p:nvGraphicFramePr>
        <p:xfrm>
          <a:off x="1618139" y="2045970"/>
          <a:ext cx="3987800" cy="4149090"/>
        </p:xfrm>
        <a:graphic>
          <a:graphicData uri="http://schemas.openxmlformats.org/drawingml/2006/table">
            <a:tbl>
              <a:tblPr/>
              <a:tblGrid>
                <a:gridCol w="3987800">
                  <a:extLst>
                    <a:ext uri="{9D8B030D-6E8A-4147-A177-3AD203B41FA5}">
                      <a16:colId xmlns:a16="http://schemas.microsoft.com/office/drawing/2014/main" val="732639264"/>
                    </a:ext>
                  </a:extLst>
                </a:gridCol>
              </a:tblGrid>
              <a:tr h="159076">
                <a:tc>
                  <a:txBody>
                    <a:bodyPr/>
                    <a:lstStyle/>
                    <a:p>
                      <a:pPr algn="l" fontAlgn="b"/>
                      <a:r>
                        <a:rPr lang="fr-FR" sz="1400" b="0" i="0" u="none" strike="noStrike" dirty="0">
                          <a:solidFill>
                            <a:srgbClr val="000000"/>
                          </a:solidFill>
                          <a:effectLst/>
                          <a:latin typeface="Times New Roman" panose="02020603050405020304" pitchFamily="18" charset="0"/>
                        </a:rPr>
                        <a:t>Admission </a:t>
                      </a:r>
                      <a:r>
                        <a:rPr lang="fr-FR" sz="1400" b="0" i="0" u="none" strike="noStrike" dirty="0" err="1">
                          <a:solidFill>
                            <a:srgbClr val="000000"/>
                          </a:solidFill>
                          <a:effectLst/>
                          <a:latin typeface="Times New Roman" panose="02020603050405020304" pitchFamily="18" charset="0"/>
                        </a:rPr>
                        <a:t>Diagnosis</a:t>
                      </a:r>
                      <a:r>
                        <a:rPr lang="fr-FR" sz="1400" b="0" i="0" u="none" strike="noStrike" dirty="0">
                          <a:solidFill>
                            <a:srgbClr val="000000"/>
                          </a:solidFill>
                          <a:effectLst/>
                          <a:latin typeface="Times New Roman" panose="02020603050405020304" pitchFamily="18" charset="0"/>
                        </a:rPr>
                        <a:t> Section (V3) (</a:t>
                      </a:r>
                      <a:r>
                        <a:rPr lang="fr-FR" sz="1400" b="0" i="0" u="none" strike="noStrike" dirty="0" err="1">
                          <a:solidFill>
                            <a:srgbClr val="000000"/>
                          </a:solidFill>
                          <a:effectLst/>
                          <a:latin typeface="Times New Roman" panose="02020603050405020304" pitchFamily="18" charset="0"/>
                        </a:rPr>
                        <a:t>optional</a:t>
                      </a:r>
                      <a:r>
                        <a:rPr lang="fr-FR" sz="1400" b="0" i="0" u="none" strike="noStrike" dirty="0">
                          <a:solidFill>
                            <a:srgbClr val="000000"/>
                          </a:solidFill>
                          <a:effectLst/>
                          <a:latin typeface="Times New Roman" panose="02020603050405020304" pitchFamily="18" charset="0"/>
                        </a:rPr>
                        <a:t>)</a:t>
                      </a:r>
                    </a:p>
                  </a:txBody>
                  <a:tcPr marL="6350" marR="6350" marT="6350" marB="0" anchor="b">
                    <a:lnL>
                      <a:noFill/>
                    </a:lnL>
                    <a:lnR>
                      <a:noFill/>
                    </a:lnR>
                    <a:lnT>
                      <a:noFill/>
                    </a:lnT>
                    <a:lnB>
                      <a:noFill/>
                    </a:lnB>
                  </a:tcPr>
                </a:tc>
                <a:extLst>
                  <a:ext uri="{0D108BD9-81ED-4DB2-BD59-A6C34878D82A}">
                    <a16:rowId xmlns:a16="http://schemas.microsoft.com/office/drawing/2014/main" val="3202811703"/>
                  </a:ext>
                </a:extLst>
              </a:tr>
              <a:tr h="165440">
                <a:tc>
                  <a:txBody>
                    <a:bodyPr/>
                    <a:lstStyle/>
                    <a:p>
                      <a:pPr algn="l" fontAlgn="b"/>
                      <a:r>
                        <a:rPr lang="en-US" sz="1400" b="0" i="0" u="none" strike="noStrike" dirty="0">
                          <a:solidFill>
                            <a:srgbClr val="000000"/>
                          </a:solidFill>
                          <a:effectLst/>
                          <a:latin typeface="Times New Roman" panose="02020603050405020304" pitchFamily="18" charset="0"/>
                        </a:rPr>
                        <a:t>Admission Medications Section (entries optional) (V3) (optional)</a:t>
                      </a:r>
                    </a:p>
                  </a:txBody>
                  <a:tcPr marL="6350" marR="6350" marT="6350" marB="0" anchor="b">
                    <a:lnL>
                      <a:noFill/>
                    </a:lnL>
                    <a:lnR>
                      <a:noFill/>
                    </a:lnR>
                    <a:lnT>
                      <a:noFill/>
                    </a:lnT>
                    <a:lnB>
                      <a:noFill/>
                    </a:lnB>
                  </a:tcPr>
                </a:tc>
                <a:extLst>
                  <a:ext uri="{0D108BD9-81ED-4DB2-BD59-A6C34878D82A}">
                    <a16:rowId xmlns:a16="http://schemas.microsoft.com/office/drawing/2014/main" val="2848702448"/>
                  </a:ext>
                </a:extLst>
              </a:tr>
              <a:tr h="165440">
                <a:tc>
                  <a:txBody>
                    <a:bodyPr/>
                    <a:lstStyle/>
                    <a:p>
                      <a:pPr algn="l" fontAlgn="b"/>
                      <a:r>
                        <a:rPr lang="en-US" sz="1400" b="0" i="0" u="none" strike="noStrike" dirty="0">
                          <a:solidFill>
                            <a:srgbClr val="000000"/>
                          </a:solidFill>
                          <a:effectLst/>
                          <a:latin typeface="Times New Roman" panose="02020603050405020304" pitchFamily="18" charset="0"/>
                        </a:rPr>
                        <a:t>Advance Directives Section (entries required) (V3) (optional)</a:t>
                      </a:r>
                    </a:p>
                  </a:txBody>
                  <a:tcPr marL="6350" marR="6350" marT="6350" marB="0" anchor="b">
                    <a:lnL>
                      <a:noFill/>
                    </a:lnL>
                    <a:lnR>
                      <a:noFill/>
                    </a:lnR>
                    <a:lnT>
                      <a:noFill/>
                    </a:lnT>
                    <a:lnB>
                      <a:noFill/>
                    </a:lnB>
                  </a:tcPr>
                </a:tc>
                <a:extLst>
                  <a:ext uri="{0D108BD9-81ED-4DB2-BD59-A6C34878D82A}">
                    <a16:rowId xmlns:a16="http://schemas.microsoft.com/office/drawing/2014/main" val="346637459"/>
                  </a:ext>
                </a:extLst>
              </a:tr>
              <a:tr h="165440">
                <a:tc>
                  <a:txBody>
                    <a:bodyPr/>
                    <a:lstStyle/>
                    <a:p>
                      <a:pPr algn="l" fontAlgn="b"/>
                      <a:r>
                        <a:rPr lang="en-US" sz="1400" b="0" i="0" u="none" strike="noStrike" dirty="0">
                          <a:solidFill>
                            <a:srgbClr val="000000"/>
                          </a:solidFill>
                          <a:effectLst/>
                          <a:latin typeface="Times New Roman" panose="02020603050405020304" pitchFamily="18" charset="0"/>
                        </a:rPr>
                        <a:t>Allergies and Intolerances Section (entries required) (V3) (required)</a:t>
                      </a:r>
                    </a:p>
                  </a:txBody>
                  <a:tcPr marL="6350" marR="6350" marT="6350" marB="0" anchor="b">
                    <a:lnL>
                      <a:noFill/>
                    </a:lnL>
                    <a:lnR>
                      <a:noFill/>
                    </a:lnR>
                    <a:lnT>
                      <a:noFill/>
                    </a:lnT>
                    <a:lnB>
                      <a:noFill/>
                    </a:lnB>
                  </a:tcPr>
                </a:tc>
                <a:extLst>
                  <a:ext uri="{0D108BD9-81ED-4DB2-BD59-A6C34878D82A}">
                    <a16:rowId xmlns:a16="http://schemas.microsoft.com/office/drawing/2014/main" val="3968126760"/>
                  </a:ext>
                </a:extLst>
              </a:tr>
              <a:tr h="165440">
                <a:tc>
                  <a:txBody>
                    <a:bodyPr/>
                    <a:lstStyle/>
                    <a:p>
                      <a:pPr algn="l" fontAlgn="b"/>
                      <a:r>
                        <a:rPr lang="en-US" sz="1400" b="0" i="0" u="none" strike="noStrike" dirty="0">
                          <a:solidFill>
                            <a:srgbClr val="000000"/>
                          </a:solidFill>
                          <a:effectLst/>
                          <a:latin typeface="Times New Roman" panose="02020603050405020304" pitchFamily="18" charset="0"/>
                        </a:rPr>
                        <a:t>Assessment and Plan Section (V2) (optional)</a:t>
                      </a:r>
                    </a:p>
                  </a:txBody>
                  <a:tcPr marL="6350" marR="6350" marT="6350" marB="0" anchor="b">
                    <a:lnL>
                      <a:noFill/>
                    </a:lnL>
                    <a:lnR>
                      <a:noFill/>
                    </a:lnR>
                    <a:lnT>
                      <a:noFill/>
                    </a:lnT>
                    <a:lnB>
                      <a:noFill/>
                    </a:lnB>
                  </a:tcPr>
                </a:tc>
                <a:extLst>
                  <a:ext uri="{0D108BD9-81ED-4DB2-BD59-A6C34878D82A}">
                    <a16:rowId xmlns:a16="http://schemas.microsoft.com/office/drawing/2014/main" val="2863370323"/>
                  </a:ext>
                </a:extLst>
              </a:tr>
              <a:tr h="165440">
                <a:tc>
                  <a:txBody>
                    <a:bodyPr/>
                    <a:lstStyle/>
                    <a:p>
                      <a:pPr algn="l" fontAlgn="b"/>
                      <a:r>
                        <a:rPr lang="en-US" sz="1400" b="0" i="0" u="none" strike="noStrike">
                          <a:solidFill>
                            <a:srgbClr val="000000"/>
                          </a:solidFill>
                          <a:effectLst/>
                          <a:latin typeface="Times New Roman" panose="02020603050405020304" pitchFamily="18" charset="0"/>
                        </a:rPr>
                        <a:t>Assessment Section (optional)</a:t>
                      </a:r>
                    </a:p>
                  </a:txBody>
                  <a:tcPr marL="6350" marR="6350" marT="6350" marB="0" anchor="b">
                    <a:lnL>
                      <a:noFill/>
                    </a:lnL>
                    <a:lnR>
                      <a:noFill/>
                    </a:lnR>
                    <a:lnT>
                      <a:noFill/>
                    </a:lnT>
                    <a:lnB>
                      <a:noFill/>
                    </a:lnB>
                  </a:tcPr>
                </a:tc>
                <a:extLst>
                  <a:ext uri="{0D108BD9-81ED-4DB2-BD59-A6C34878D82A}">
                    <a16:rowId xmlns:a16="http://schemas.microsoft.com/office/drawing/2014/main" val="3011614898"/>
                  </a:ext>
                </a:extLst>
              </a:tr>
              <a:tr h="165440">
                <a:tc>
                  <a:txBody>
                    <a:bodyPr/>
                    <a:lstStyle/>
                    <a:p>
                      <a:pPr algn="l" fontAlgn="b"/>
                      <a:r>
                        <a:rPr lang="en-US" sz="1400" b="0" i="0" u="none" strike="noStrike" dirty="0">
                          <a:solidFill>
                            <a:srgbClr val="000000"/>
                          </a:solidFill>
                          <a:effectLst/>
                          <a:latin typeface="Times New Roman" panose="02020603050405020304" pitchFamily="18" charset="0"/>
                        </a:rPr>
                        <a:t>Course of Care Section (optional)</a:t>
                      </a:r>
                    </a:p>
                  </a:txBody>
                  <a:tcPr marL="6350" marR="6350" marT="6350" marB="0" anchor="b">
                    <a:lnL>
                      <a:noFill/>
                    </a:lnL>
                    <a:lnR>
                      <a:noFill/>
                    </a:lnR>
                    <a:lnT>
                      <a:noFill/>
                    </a:lnT>
                    <a:lnB>
                      <a:noFill/>
                    </a:lnB>
                  </a:tcPr>
                </a:tc>
                <a:extLst>
                  <a:ext uri="{0D108BD9-81ED-4DB2-BD59-A6C34878D82A}">
                    <a16:rowId xmlns:a16="http://schemas.microsoft.com/office/drawing/2014/main" val="1485884673"/>
                  </a:ext>
                </a:extLst>
              </a:tr>
              <a:tr h="165440">
                <a:tc>
                  <a:txBody>
                    <a:bodyPr/>
                    <a:lstStyle/>
                    <a:p>
                      <a:pPr algn="l" fontAlgn="b"/>
                      <a:r>
                        <a:rPr lang="fr-FR" sz="1400" b="0" i="0" u="none" strike="noStrike" dirty="0" err="1">
                          <a:solidFill>
                            <a:srgbClr val="000000"/>
                          </a:solidFill>
                          <a:effectLst/>
                          <a:latin typeface="Times New Roman" panose="02020603050405020304" pitchFamily="18" charset="0"/>
                        </a:rPr>
                        <a:t>Discharge</a:t>
                      </a:r>
                      <a:r>
                        <a:rPr lang="fr-FR" sz="1400" b="0" i="0" u="none" strike="noStrike" dirty="0">
                          <a:solidFill>
                            <a:srgbClr val="000000"/>
                          </a:solidFill>
                          <a:effectLst/>
                          <a:latin typeface="Times New Roman" panose="02020603050405020304" pitchFamily="18" charset="0"/>
                        </a:rPr>
                        <a:t> </a:t>
                      </a:r>
                      <a:r>
                        <a:rPr lang="fr-FR" sz="1400" b="0" i="0" u="none" strike="noStrike" dirty="0" err="1">
                          <a:solidFill>
                            <a:srgbClr val="000000"/>
                          </a:solidFill>
                          <a:effectLst/>
                          <a:latin typeface="Times New Roman" panose="02020603050405020304" pitchFamily="18" charset="0"/>
                        </a:rPr>
                        <a:t>Diagnosis</a:t>
                      </a:r>
                      <a:r>
                        <a:rPr lang="fr-FR" sz="1400" b="0" i="0" u="none" strike="noStrike" dirty="0">
                          <a:solidFill>
                            <a:srgbClr val="000000"/>
                          </a:solidFill>
                          <a:effectLst/>
                          <a:latin typeface="Times New Roman" panose="02020603050405020304" pitchFamily="18" charset="0"/>
                        </a:rPr>
                        <a:t> Section (V3) (</a:t>
                      </a:r>
                      <a:r>
                        <a:rPr lang="fr-FR" sz="1400" b="0" i="0" u="none" strike="noStrike" dirty="0" err="1">
                          <a:solidFill>
                            <a:srgbClr val="000000"/>
                          </a:solidFill>
                          <a:effectLst/>
                          <a:latin typeface="Times New Roman" panose="02020603050405020304" pitchFamily="18" charset="0"/>
                        </a:rPr>
                        <a:t>optional</a:t>
                      </a:r>
                      <a:r>
                        <a:rPr lang="fr-FR" sz="1400" b="0" i="0" u="none" strike="noStrike" dirty="0">
                          <a:solidFill>
                            <a:srgbClr val="000000"/>
                          </a:solidFill>
                          <a:effectLst/>
                          <a:latin typeface="Times New Roman" panose="02020603050405020304" pitchFamily="18" charset="0"/>
                        </a:rPr>
                        <a:t>)</a:t>
                      </a:r>
                    </a:p>
                  </a:txBody>
                  <a:tcPr marL="6350" marR="6350" marT="6350" marB="0" anchor="b">
                    <a:lnL>
                      <a:noFill/>
                    </a:lnL>
                    <a:lnR>
                      <a:noFill/>
                    </a:lnR>
                    <a:lnT>
                      <a:noFill/>
                    </a:lnT>
                    <a:lnB>
                      <a:noFill/>
                    </a:lnB>
                  </a:tcPr>
                </a:tc>
                <a:extLst>
                  <a:ext uri="{0D108BD9-81ED-4DB2-BD59-A6C34878D82A}">
                    <a16:rowId xmlns:a16="http://schemas.microsoft.com/office/drawing/2014/main" val="811360373"/>
                  </a:ext>
                </a:extLst>
              </a:tr>
              <a:tr h="165440">
                <a:tc>
                  <a:txBody>
                    <a:bodyPr/>
                    <a:lstStyle/>
                    <a:p>
                      <a:pPr algn="l" fontAlgn="b"/>
                      <a:r>
                        <a:rPr lang="en-US" sz="1400" b="0" i="0" u="none" strike="noStrike" dirty="0">
                          <a:solidFill>
                            <a:srgbClr val="000000"/>
                          </a:solidFill>
                          <a:effectLst/>
                          <a:latin typeface="Times New Roman" panose="02020603050405020304" pitchFamily="18" charset="0"/>
                        </a:rPr>
                        <a:t>Encounters Section (entries required) (V3) (optional)</a:t>
                      </a:r>
                    </a:p>
                  </a:txBody>
                  <a:tcPr marL="6350" marR="6350" marT="6350" marB="0" anchor="b">
                    <a:lnL>
                      <a:noFill/>
                    </a:lnL>
                    <a:lnR>
                      <a:noFill/>
                    </a:lnR>
                    <a:lnT>
                      <a:noFill/>
                    </a:lnT>
                    <a:lnB>
                      <a:noFill/>
                    </a:lnB>
                  </a:tcPr>
                </a:tc>
                <a:extLst>
                  <a:ext uri="{0D108BD9-81ED-4DB2-BD59-A6C34878D82A}">
                    <a16:rowId xmlns:a16="http://schemas.microsoft.com/office/drawing/2014/main" val="3764678869"/>
                  </a:ext>
                </a:extLst>
              </a:tr>
              <a:tr h="165440">
                <a:tc>
                  <a:txBody>
                    <a:bodyPr/>
                    <a:lstStyle/>
                    <a:p>
                      <a:pPr algn="l" fontAlgn="b"/>
                      <a:r>
                        <a:rPr lang="en-US" sz="1400" b="0" i="0" u="none" strike="noStrike">
                          <a:solidFill>
                            <a:srgbClr val="000000"/>
                          </a:solidFill>
                          <a:effectLst/>
                          <a:latin typeface="Times New Roman" panose="02020603050405020304" pitchFamily="18" charset="0"/>
                        </a:rPr>
                        <a:t>Family History Section (V3) (optional)</a:t>
                      </a:r>
                    </a:p>
                  </a:txBody>
                  <a:tcPr marL="6350" marR="6350" marT="6350" marB="0" anchor="b">
                    <a:lnL>
                      <a:noFill/>
                    </a:lnL>
                    <a:lnR>
                      <a:noFill/>
                    </a:lnR>
                    <a:lnT>
                      <a:noFill/>
                    </a:lnT>
                    <a:lnB>
                      <a:noFill/>
                    </a:lnB>
                  </a:tcPr>
                </a:tc>
                <a:extLst>
                  <a:ext uri="{0D108BD9-81ED-4DB2-BD59-A6C34878D82A}">
                    <a16:rowId xmlns:a16="http://schemas.microsoft.com/office/drawing/2014/main" val="895890953"/>
                  </a:ext>
                </a:extLst>
              </a:tr>
              <a:tr h="165440">
                <a:tc>
                  <a:txBody>
                    <a:bodyPr/>
                    <a:lstStyle/>
                    <a:p>
                      <a:pPr algn="l" fontAlgn="b"/>
                      <a:r>
                        <a:rPr lang="en-US" sz="1400" b="0" i="0" u="none" strike="noStrike" dirty="0">
                          <a:solidFill>
                            <a:srgbClr val="000000"/>
                          </a:solidFill>
                          <a:effectLst/>
                          <a:latin typeface="Times New Roman" panose="02020603050405020304" pitchFamily="18" charset="0"/>
                        </a:rPr>
                        <a:t>Functional Status Section (V2) (optional)</a:t>
                      </a:r>
                    </a:p>
                  </a:txBody>
                  <a:tcPr marL="6350" marR="6350" marT="6350" marB="0" anchor="b">
                    <a:lnL>
                      <a:noFill/>
                    </a:lnL>
                    <a:lnR>
                      <a:noFill/>
                    </a:lnR>
                    <a:lnT>
                      <a:noFill/>
                    </a:lnT>
                    <a:lnB>
                      <a:noFill/>
                    </a:lnB>
                    <a:solidFill>
                      <a:srgbClr val="FFFF00"/>
                    </a:solidFill>
                  </a:tcPr>
                </a:tc>
                <a:extLst>
                  <a:ext uri="{0D108BD9-81ED-4DB2-BD59-A6C34878D82A}">
                    <a16:rowId xmlns:a16="http://schemas.microsoft.com/office/drawing/2014/main" val="627519796"/>
                  </a:ext>
                </a:extLst>
              </a:tr>
              <a:tr h="165440">
                <a:tc>
                  <a:txBody>
                    <a:bodyPr/>
                    <a:lstStyle/>
                    <a:p>
                      <a:pPr algn="l" fontAlgn="b"/>
                      <a:r>
                        <a:rPr lang="en-US" sz="1400" b="0" i="0" u="none" strike="noStrike">
                          <a:solidFill>
                            <a:srgbClr val="000000"/>
                          </a:solidFill>
                          <a:effectLst/>
                          <a:latin typeface="Times New Roman" panose="02020603050405020304" pitchFamily="18" charset="0"/>
                        </a:rPr>
                        <a:t>General Status Section (optional)</a:t>
                      </a:r>
                    </a:p>
                  </a:txBody>
                  <a:tcPr marL="6350" marR="6350" marT="6350" marB="0" anchor="b">
                    <a:lnL>
                      <a:noFill/>
                    </a:lnL>
                    <a:lnR>
                      <a:noFill/>
                    </a:lnR>
                    <a:lnT>
                      <a:noFill/>
                    </a:lnT>
                    <a:lnB>
                      <a:noFill/>
                    </a:lnB>
                  </a:tcPr>
                </a:tc>
                <a:extLst>
                  <a:ext uri="{0D108BD9-81ED-4DB2-BD59-A6C34878D82A}">
                    <a16:rowId xmlns:a16="http://schemas.microsoft.com/office/drawing/2014/main" val="348308167"/>
                  </a:ext>
                </a:extLst>
              </a:tr>
              <a:tr h="165440">
                <a:tc>
                  <a:txBody>
                    <a:bodyPr/>
                    <a:lstStyle/>
                    <a:p>
                      <a:pPr algn="l" fontAlgn="b"/>
                      <a:r>
                        <a:rPr lang="en-US" sz="1400" b="0" i="0" u="none" strike="noStrike">
                          <a:solidFill>
                            <a:srgbClr val="000000"/>
                          </a:solidFill>
                          <a:effectLst/>
                          <a:latin typeface="Times New Roman" panose="02020603050405020304" pitchFamily="18" charset="0"/>
                        </a:rPr>
                        <a:t>History of Present Illness Section (optional)</a:t>
                      </a:r>
                    </a:p>
                  </a:txBody>
                  <a:tcPr marL="6350" marR="6350" marT="6350" marB="0" anchor="b">
                    <a:lnL>
                      <a:noFill/>
                    </a:lnL>
                    <a:lnR>
                      <a:noFill/>
                    </a:lnR>
                    <a:lnT>
                      <a:noFill/>
                    </a:lnT>
                    <a:lnB>
                      <a:noFill/>
                    </a:lnB>
                  </a:tcPr>
                </a:tc>
                <a:extLst>
                  <a:ext uri="{0D108BD9-81ED-4DB2-BD59-A6C34878D82A}">
                    <a16:rowId xmlns:a16="http://schemas.microsoft.com/office/drawing/2014/main" val="2648374841"/>
                  </a:ext>
                </a:extLst>
              </a:tr>
              <a:tr h="165440">
                <a:tc>
                  <a:txBody>
                    <a:bodyPr/>
                    <a:lstStyle/>
                    <a:p>
                      <a:pPr algn="l" fontAlgn="b"/>
                      <a:r>
                        <a:rPr lang="en-US" sz="1400" b="0" i="0" u="none" strike="noStrike" dirty="0">
                          <a:solidFill>
                            <a:srgbClr val="000000"/>
                          </a:solidFill>
                          <a:effectLst/>
                          <a:latin typeface="Times New Roman" panose="02020603050405020304" pitchFamily="18" charset="0"/>
                        </a:rPr>
                        <a:t>Immunizations Section (entries optional) (V3) (optional)</a:t>
                      </a:r>
                    </a:p>
                  </a:txBody>
                  <a:tcPr marL="6350" marR="6350" marT="6350" marB="0" anchor="b">
                    <a:lnL>
                      <a:noFill/>
                    </a:lnL>
                    <a:lnR>
                      <a:noFill/>
                    </a:lnR>
                    <a:lnT>
                      <a:noFill/>
                    </a:lnT>
                    <a:lnB>
                      <a:noFill/>
                    </a:lnB>
                  </a:tcPr>
                </a:tc>
                <a:extLst>
                  <a:ext uri="{0D108BD9-81ED-4DB2-BD59-A6C34878D82A}">
                    <a16:rowId xmlns:a16="http://schemas.microsoft.com/office/drawing/2014/main" val="85049028"/>
                  </a:ext>
                </a:extLst>
              </a:tr>
              <a:tr h="165440">
                <a:tc>
                  <a:txBody>
                    <a:bodyPr/>
                    <a:lstStyle/>
                    <a:p>
                      <a:pPr algn="l" fontAlgn="b"/>
                      <a:r>
                        <a:rPr lang="en-US" sz="1400" b="0" i="0" u="none" strike="noStrike" dirty="0">
                          <a:solidFill>
                            <a:srgbClr val="000000"/>
                          </a:solidFill>
                          <a:effectLst/>
                          <a:latin typeface="Times New Roman" panose="02020603050405020304" pitchFamily="18" charset="0"/>
                        </a:rPr>
                        <a:t>Medical Equipment Section (V2) (optional)</a:t>
                      </a:r>
                    </a:p>
                  </a:txBody>
                  <a:tcPr marL="6350" marR="6350" marT="6350" marB="0" anchor="b">
                    <a:lnL>
                      <a:noFill/>
                    </a:lnL>
                    <a:lnR>
                      <a:noFill/>
                    </a:lnR>
                    <a:lnT>
                      <a:noFill/>
                    </a:lnT>
                    <a:lnB>
                      <a:noFill/>
                    </a:lnB>
                  </a:tcPr>
                </a:tc>
                <a:extLst>
                  <a:ext uri="{0D108BD9-81ED-4DB2-BD59-A6C34878D82A}">
                    <a16:rowId xmlns:a16="http://schemas.microsoft.com/office/drawing/2014/main" val="368595477"/>
                  </a:ext>
                </a:extLst>
              </a:tr>
            </a:tbl>
          </a:graphicData>
        </a:graphic>
      </p:graphicFrame>
      <p:graphicFrame>
        <p:nvGraphicFramePr>
          <p:cNvPr id="13" name="Content Placeholder 12">
            <a:extLst>
              <a:ext uri="{FF2B5EF4-FFF2-40B4-BE49-F238E27FC236}">
                <a16:creationId xmlns:a16="http://schemas.microsoft.com/office/drawing/2014/main" id="{D2E9593F-8A21-402A-84A6-CCFD3A42C4DB}"/>
              </a:ext>
            </a:extLst>
          </p:cNvPr>
          <p:cNvGraphicFramePr>
            <a:graphicFrameLocks noGrp="1"/>
          </p:cNvGraphicFramePr>
          <p:nvPr>
            <p:ph sz="half" idx="2"/>
            <p:extLst>
              <p:ext uri="{D42A27DB-BD31-4B8C-83A1-F6EECF244321}">
                <p14:modId xmlns:p14="http://schemas.microsoft.com/office/powerpoint/2010/main" val="1971336522"/>
              </p:ext>
            </p:extLst>
          </p:nvPr>
        </p:nvGraphicFramePr>
        <p:xfrm>
          <a:off x="6586063" y="2045970"/>
          <a:ext cx="3987800" cy="3075940"/>
        </p:xfrm>
        <a:graphic>
          <a:graphicData uri="http://schemas.openxmlformats.org/drawingml/2006/table">
            <a:tbl>
              <a:tblPr/>
              <a:tblGrid>
                <a:gridCol w="3987800">
                  <a:extLst>
                    <a:ext uri="{9D8B030D-6E8A-4147-A177-3AD203B41FA5}">
                      <a16:colId xmlns:a16="http://schemas.microsoft.com/office/drawing/2014/main" val="1026654040"/>
                    </a:ext>
                  </a:extLst>
                </a:gridCol>
              </a:tblGrid>
              <a:tr h="165100">
                <a:tc>
                  <a:txBody>
                    <a:bodyPr/>
                    <a:lstStyle/>
                    <a:p>
                      <a:pPr algn="l" fontAlgn="b"/>
                      <a:r>
                        <a:rPr lang="en-US" sz="1400" b="0" i="0" u="none" strike="noStrike" dirty="0">
                          <a:solidFill>
                            <a:srgbClr val="000000"/>
                          </a:solidFill>
                          <a:effectLst/>
                          <a:latin typeface="Times New Roman" panose="02020603050405020304" pitchFamily="18" charset="0"/>
                        </a:rPr>
                        <a:t>Medications Section (entries required) (V2) (required)</a:t>
                      </a:r>
                    </a:p>
                  </a:txBody>
                  <a:tcPr marL="6350" marR="6350" marT="6350" marB="0" anchor="b">
                    <a:lnL>
                      <a:noFill/>
                    </a:lnL>
                    <a:lnR>
                      <a:noFill/>
                    </a:lnR>
                    <a:lnT>
                      <a:noFill/>
                    </a:lnT>
                    <a:lnB>
                      <a:noFill/>
                    </a:lnB>
                  </a:tcPr>
                </a:tc>
                <a:extLst>
                  <a:ext uri="{0D108BD9-81ED-4DB2-BD59-A6C34878D82A}">
                    <a16:rowId xmlns:a16="http://schemas.microsoft.com/office/drawing/2014/main" val="393672812"/>
                  </a:ext>
                </a:extLst>
              </a:tr>
              <a:tr h="165100">
                <a:tc>
                  <a:txBody>
                    <a:bodyPr/>
                    <a:lstStyle/>
                    <a:p>
                      <a:pPr algn="l" fontAlgn="b"/>
                      <a:r>
                        <a:rPr lang="en-US" sz="1400" b="0" i="0" u="none" strike="noStrike" dirty="0">
                          <a:solidFill>
                            <a:srgbClr val="000000"/>
                          </a:solidFill>
                          <a:effectLst/>
                          <a:latin typeface="Times New Roman" panose="02020603050405020304" pitchFamily="18" charset="0"/>
                        </a:rPr>
                        <a:t>Mental Status Section (V2) (optional)</a:t>
                      </a:r>
                    </a:p>
                  </a:txBody>
                  <a:tcPr marL="6350" marR="6350" marT="6350" marB="0" anchor="b">
                    <a:lnL>
                      <a:noFill/>
                    </a:lnL>
                    <a:lnR>
                      <a:noFill/>
                    </a:lnR>
                    <a:lnT>
                      <a:noFill/>
                    </a:lnT>
                    <a:lnB>
                      <a:noFill/>
                    </a:lnB>
                  </a:tcPr>
                </a:tc>
                <a:extLst>
                  <a:ext uri="{0D108BD9-81ED-4DB2-BD59-A6C34878D82A}">
                    <a16:rowId xmlns:a16="http://schemas.microsoft.com/office/drawing/2014/main" val="3082807194"/>
                  </a:ext>
                </a:extLst>
              </a:tr>
              <a:tr h="165100">
                <a:tc>
                  <a:txBody>
                    <a:bodyPr/>
                    <a:lstStyle/>
                    <a:p>
                      <a:pPr algn="l" fontAlgn="b"/>
                      <a:r>
                        <a:rPr lang="en-US" sz="1400" b="0" i="0" u="none" strike="noStrike" dirty="0">
                          <a:solidFill>
                            <a:srgbClr val="000000"/>
                          </a:solidFill>
                          <a:effectLst/>
                          <a:latin typeface="Times New Roman" panose="02020603050405020304" pitchFamily="18" charset="0"/>
                        </a:rPr>
                        <a:t>Nutrition Section (optional)</a:t>
                      </a:r>
                    </a:p>
                  </a:txBody>
                  <a:tcPr marL="6350" marR="6350" marT="6350" marB="0" anchor="b">
                    <a:lnL>
                      <a:noFill/>
                    </a:lnL>
                    <a:lnR>
                      <a:noFill/>
                    </a:lnR>
                    <a:lnT>
                      <a:noFill/>
                    </a:lnT>
                    <a:lnB>
                      <a:noFill/>
                    </a:lnB>
                  </a:tcPr>
                </a:tc>
                <a:extLst>
                  <a:ext uri="{0D108BD9-81ED-4DB2-BD59-A6C34878D82A}">
                    <a16:rowId xmlns:a16="http://schemas.microsoft.com/office/drawing/2014/main" val="3531675843"/>
                  </a:ext>
                </a:extLst>
              </a:tr>
              <a:tr h="165100">
                <a:tc>
                  <a:txBody>
                    <a:bodyPr/>
                    <a:lstStyle/>
                    <a:p>
                      <a:pPr algn="l" fontAlgn="b"/>
                      <a:r>
                        <a:rPr lang="en-US" sz="1400" b="0" i="0" u="none" strike="noStrike">
                          <a:solidFill>
                            <a:srgbClr val="000000"/>
                          </a:solidFill>
                          <a:effectLst/>
                          <a:latin typeface="Times New Roman" panose="02020603050405020304" pitchFamily="18" charset="0"/>
                        </a:rPr>
                        <a:t>Past Medical History (V3) (optional)</a:t>
                      </a:r>
                    </a:p>
                  </a:txBody>
                  <a:tcPr marL="6350" marR="6350" marT="6350" marB="0" anchor="b">
                    <a:lnL>
                      <a:noFill/>
                    </a:lnL>
                    <a:lnR>
                      <a:noFill/>
                    </a:lnR>
                    <a:lnT>
                      <a:noFill/>
                    </a:lnT>
                    <a:lnB>
                      <a:noFill/>
                    </a:lnB>
                  </a:tcPr>
                </a:tc>
                <a:extLst>
                  <a:ext uri="{0D108BD9-81ED-4DB2-BD59-A6C34878D82A}">
                    <a16:rowId xmlns:a16="http://schemas.microsoft.com/office/drawing/2014/main" val="1866354778"/>
                  </a:ext>
                </a:extLst>
              </a:tr>
              <a:tr h="190500">
                <a:tc>
                  <a:txBody>
                    <a:bodyPr/>
                    <a:lstStyle/>
                    <a:p>
                      <a:pPr algn="l" fontAlgn="b"/>
                      <a:r>
                        <a:rPr lang="en-US" sz="1400" b="0" i="0" u="none" strike="noStrike">
                          <a:solidFill>
                            <a:srgbClr val="000000"/>
                          </a:solidFill>
                          <a:effectLst/>
                          <a:latin typeface="Times New Roman" panose="02020603050405020304" pitchFamily="18" charset="0"/>
                        </a:rPr>
                        <a:t>Payers Section (V3) (optional)</a:t>
                      </a:r>
                    </a:p>
                  </a:txBody>
                  <a:tcPr marL="6350" marR="6350" marT="6350" marB="0" anchor="b">
                    <a:lnL>
                      <a:noFill/>
                    </a:lnL>
                    <a:lnR>
                      <a:noFill/>
                    </a:lnR>
                    <a:lnT>
                      <a:noFill/>
                    </a:lnT>
                    <a:lnB>
                      <a:noFill/>
                    </a:lnB>
                  </a:tcPr>
                </a:tc>
                <a:extLst>
                  <a:ext uri="{0D108BD9-81ED-4DB2-BD59-A6C34878D82A}">
                    <a16:rowId xmlns:a16="http://schemas.microsoft.com/office/drawing/2014/main" val="2798437057"/>
                  </a:ext>
                </a:extLst>
              </a:tr>
              <a:tr h="165100">
                <a:tc>
                  <a:txBody>
                    <a:bodyPr/>
                    <a:lstStyle/>
                    <a:p>
                      <a:pPr algn="l" fontAlgn="b"/>
                      <a:r>
                        <a:rPr lang="en-US" sz="1400" b="0" i="0" u="none" strike="noStrike">
                          <a:solidFill>
                            <a:srgbClr val="000000"/>
                          </a:solidFill>
                          <a:effectLst/>
                          <a:latin typeface="Times New Roman" panose="02020603050405020304" pitchFamily="18" charset="0"/>
                        </a:rPr>
                        <a:t>Physical Exam Section (V3) (optional)</a:t>
                      </a:r>
                    </a:p>
                  </a:txBody>
                  <a:tcPr marL="6350" marR="6350" marT="6350" marB="0" anchor="b">
                    <a:lnL>
                      <a:noFill/>
                    </a:lnL>
                    <a:lnR>
                      <a:noFill/>
                    </a:lnR>
                    <a:lnT>
                      <a:noFill/>
                    </a:lnT>
                    <a:lnB>
                      <a:noFill/>
                    </a:lnB>
                  </a:tcPr>
                </a:tc>
                <a:extLst>
                  <a:ext uri="{0D108BD9-81ED-4DB2-BD59-A6C34878D82A}">
                    <a16:rowId xmlns:a16="http://schemas.microsoft.com/office/drawing/2014/main" val="2985874492"/>
                  </a:ext>
                </a:extLst>
              </a:tr>
              <a:tr h="165100">
                <a:tc>
                  <a:txBody>
                    <a:bodyPr/>
                    <a:lstStyle/>
                    <a:p>
                      <a:pPr algn="l" fontAlgn="b"/>
                      <a:r>
                        <a:rPr lang="en-US" sz="1400" b="0" i="0" u="none" strike="noStrike">
                          <a:solidFill>
                            <a:srgbClr val="000000"/>
                          </a:solidFill>
                          <a:effectLst/>
                          <a:latin typeface="Times New Roman" panose="02020603050405020304" pitchFamily="18" charset="0"/>
                        </a:rPr>
                        <a:t>Plan of Treatment Section (V2) (optional)</a:t>
                      </a:r>
                    </a:p>
                  </a:txBody>
                  <a:tcPr marL="6350" marR="6350" marT="6350" marB="0" anchor="b">
                    <a:lnL>
                      <a:noFill/>
                    </a:lnL>
                    <a:lnR>
                      <a:noFill/>
                    </a:lnR>
                    <a:lnT>
                      <a:noFill/>
                    </a:lnT>
                    <a:lnB>
                      <a:noFill/>
                    </a:lnB>
                  </a:tcPr>
                </a:tc>
                <a:extLst>
                  <a:ext uri="{0D108BD9-81ED-4DB2-BD59-A6C34878D82A}">
                    <a16:rowId xmlns:a16="http://schemas.microsoft.com/office/drawing/2014/main" val="1116408459"/>
                  </a:ext>
                </a:extLst>
              </a:tr>
              <a:tr h="165100">
                <a:tc>
                  <a:txBody>
                    <a:bodyPr/>
                    <a:lstStyle/>
                    <a:p>
                      <a:pPr algn="l" fontAlgn="b"/>
                      <a:r>
                        <a:rPr lang="en-US" sz="1400" b="0" i="0" u="none" strike="noStrike" dirty="0">
                          <a:solidFill>
                            <a:srgbClr val="000000"/>
                          </a:solidFill>
                          <a:effectLst/>
                          <a:latin typeface="Times New Roman" panose="02020603050405020304" pitchFamily="18" charset="0"/>
                        </a:rPr>
                        <a:t>Problem Section (entries required) (V3) (required)</a:t>
                      </a:r>
                    </a:p>
                  </a:txBody>
                  <a:tcPr marL="6350" marR="6350" marT="6350" marB="0" anchor="b">
                    <a:lnL>
                      <a:noFill/>
                    </a:lnL>
                    <a:lnR>
                      <a:noFill/>
                    </a:lnR>
                    <a:lnT>
                      <a:noFill/>
                    </a:lnT>
                    <a:lnB>
                      <a:noFill/>
                    </a:lnB>
                  </a:tcPr>
                </a:tc>
                <a:extLst>
                  <a:ext uri="{0D108BD9-81ED-4DB2-BD59-A6C34878D82A}">
                    <a16:rowId xmlns:a16="http://schemas.microsoft.com/office/drawing/2014/main" val="63498374"/>
                  </a:ext>
                </a:extLst>
              </a:tr>
              <a:tr h="165100">
                <a:tc>
                  <a:txBody>
                    <a:bodyPr/>
                    <a:lstStyle/>
                    <a:p>
                      <a:pPr algn="l" fontAlgn="b"/>
                      <a:r>
                        <a:rPr lang="en-US" sz="1400" b="0" i="0" u="none" strike="noStrike" dirty="0">
                          <a:solidFill>
                            <a:srgbClr val="000000"/>
                          </a:solidFill>
                          <a:effectLst/>
                          <a:latin typeface="Times New Roman" panose="02020603050405020304" pitchFamily="18" charset="0"/>
                        </a:rPr>
                        <a:t>Procedures Section (entries required) (V2) (optional)</a:t>
                      </a:r>
                    </a:p>
                  </a:txBody>
                  <a:tcPr marL="6350" marR="6350" marT="6350" marB="0" anchor="b">
                    <a:lnL>
                      <a:noFill/>
                    </a:lnL>
                    <a:lnR>
                      <a:noFill/>
                    </a:lnR>
                    <a:lnT>
                      <a:noFill/>
                    </a:lnT>
                    <a:lnB>
                      <a:noFill/>
                    </a:lnB>
                  </a:tcPr>
                </a:tc>
                <a:extLst>
                  <a:ext uri="{0D108BD9-81ED-4DB2-BD59-A6C34878D82A}">
                    <a16:rowId xmlns:a16="http://schemas.microsoft.com/office/drawing/2014/main" val="3724413514"/>
                  </a:ext>
                </a:extLst>
              </a:tr>
              <a:tr h="165100">
                <a:tc>
                  <a:txBody>
                    <a:bodyPr/>
                    <a:lstStyle/>
                    <a:p>
                      <a:pPr algn="l" fontAlgn="b"/>
                      <a:r>
                        <a:rPr lang="en-US" sz="1400" b="0" i="0" u="none" strike="noStrike">
                          <a:solidFill>
                            <a:srgbClr val="000000"/>
                          </a:solidFill>
                          <a:effectLst/>
                          <a:latin typeface="Times New Roman" panose="02020603050405020304" pitchFamily="18" charset="0"/>
                        </a:rPr>
                        <a:t>Reason for Referral Section (V2) (required)</a:t>
                      </a:r>
                    </a:p>
                  </a:txBody>
                  <a:tcPr marL="6350" marR="6350" marT="6350" marB="0" anchor="b">
                    <a:lnL>
                      <a:noFill/>
                    </a:lnL>
                    <a:lnR>
                      <a:noFill/>
                    </a:lnR>
                    <a:lnT>
                      <a:noFill/>
                    </a:lnT>
                    <a:lnB>
                      <a:noFill/>
                    </a:lnB>
                  </a:tcPr>
                </a:tc>
                <a:extLst>
                  <a:ext uri="{0D108BD9-81ED-4DB2-BD59-A6C34878D82A}">
                    <a16:rowId xmlns:a16="http://schemas.microsoft.com/office/drawing/2014/main" val="364514846"/>
                  </a:ext>
                </a:extLst>
              </a:tr>
              <a:tr h="165100">
                <a:tc>
                  <a:txBody>
                    <a:bodyPr/>
                    <a:lstStyle/>
                    <a:p>
                      <a:pPr algn="l" fontAlgn="b"/>
                      <a:r>
                        <a:rPr lang="en-US" sz="1400" b="0" i="0" u="none" strike="noStrike" dirty="0">
                          <a:solidFill>
                            <a:srgbClr val="000000"/>
                          </a:solidFill>
                          <a:effectLst/>
                          <a:latin typeface="Times New Roman" panose="02020603050405020304" pitchFamily="18" charset="0"/>
                        </a:rPr>
                        <a:t>Results Section (entries required) (V3) (required)</a:t>
                      </a:r>
                    </a:p>
                  </a:txBody>
                  <a:tcPr marL="6350" marR="6350" marT="6350" marB="0" anchor="b">
                    <a:lnL>
                      <a:noFill/>
                    </a:lnL>
                    <a:lnR>
                      <a:noFill/>
                    </a:lnR>
                    <a:lnT>
                      <a:noFill/>
                    </a:lnT>
                    <a:lnB>
                      <a:noFill/>
                    </a:lnB>
                  </a:tcPr>
                </a:tc>
                <a:extLst>
                  <a:ext uri="{0D108BD9-81ED-4DB2-BD59-A6C34878D82A}">
                    <a16:rowId xmlns:a16="http://schemas.microsoft.com/office/drawing/2014/main" val="3949437684"/>
                  </a:ext>
                </a:extLst>
              </a:tr>
              <a:tr h="165100">
                <a:tc>
                  <a:txBody>
                    <a:bodyPr/>
                    <a:lstStyle/>
                    <a:p>
                      <a:pPr algn="l" fontAlgn="b"/>
                      <a:r>
                        <a:rPr lang="en-US" sz="1400" b="0" i="0" u="none" strike="noStrike">
                          <a:solidFill>
                            <a:srgbClr val="000000"/>
                          </a:solidFill>
                          <a:effectLst/>
                          <a:latin typeface="Times New Roman" panose="02020603050405020304" pitchFamily="18" charset="0"/>
                        </a:rPr>
                        <a:t>Review of Systems Section (optional)</a:t>
                      </a:r>
                    </a:p>
                  </a:txBody>
                  <a:tcPr marL="6350" marR="6350" marT="6350" marB="0" anchor="b">
                    <a:lnL>
                      <a:noFill/>
                    </a:lnL>
                    <a:lnR>
                      <a:noFill/>
                    </a:lnR>
                    <a:lnT>
                      <a:noFill/>
                    </a:lnT>
                    <a:lnB>
                      <a:noFill/>
                    </a:lnB>
                  </a:tcPr>
                </a:tc>
                <a:extLst>
                  <a:ext uri="{0D108BD9-81ED-4DB2-BD59-A6C34878D82A}">
                    <a16:rowId xmlns:a16="http://schemas.microsoft.com/office/drawing/2014/main" val="1376974223"/>
                  </a:ext>
                </a:extLst>
              </a:tr>
              <a:tr h="165100">
                <a:tc>
                  <a:txBody>
                    <a:bodyPr/>
                    <a:lstStyle/>
                    <a:p>
                      <a:pPr algn="l" fontAlgn="b"/>
                      <a:r>
                        <a:rPr lang="en-US" sz="1400" b="0" i="0" u="none" strike="noStrike">
                          <a:solidFill>
                            <a:srgbClr val="000000"/>
                          </a:solidFill>
                          <a:effectLst/>
                          <a:latin typeface="Times New Roman" panose="02020603050405020304" pitchFamily="18" charset="0"/>
                        </a:rPr>
                        <a:t>Social History Section (V3) (optional)</a:t>
                      </a:r>
                    </a:p>
                  </a:txBody>
                  <a:tcPr marL="6350" marR="6350" marT="6350" marB="0" anchor="b">
                    <a:lnL>
                      <a:noFill/>
                    </a:lnL>
                    <a:lnR>
                      <a:noFill/>
                    </a:lnR>
                    <a:lnT>
                      <a:noFill/>
                    </a:lnT>
                    <a:lnB>
                      <a:noFill/>
                    </a:lnB>
                  </a:tcPr>
                </a:tc>
                <a:extLst>
                  <a:ext uri="{0D108BD9-81ED-4DB2-BD59-A6C34878D82A}">
                    <a16:rowId xmlns:a16="http://schemas.microsoft.com/office/drawing/2014/main" val="1576353490"/>
                  </a:ext>
                </a:extLst>
              </a:tr>
              <a:tr h="165100">
                <a:tc>
                  <a:txBody>
                    <a:bodyPr/>
                    <a:lstStyle/>
                    <a:p>
                      <a:pPr algn="l" fontAlgn="b"/>
                      <a:r>
                        <a:rPr lang="en-US" sz="1400" b="0" i="0" u="none" strike="noStrike" dirty="0">
                          <a:solidFill>
                            <a:srgbClr val="000000"/>
                          </a:solidFill>
                          <a:effectLst/>
                          <a:latin typeface="Times New Roman" panose="02020603050405020304" pitchFamily="18" charset="0"/>
                        </a:rPr>
                        <a:t>Vital Signs Section (entries required) (V3) (required)</a:t>
                      </a:r>
                    </a:p>
                  </a:txBody>
                  <a:tcPr marL="6350" marR="6350" marT="6350" marB="0" anchor="b">
                    <a:lnL>
                      <a:noFill/>
                    </a:lnL>
                    <a:lnR>
                      <a:noFill/>
                    </a:lnR>
                    <a:lnT>
                      <a:noFill/>
                    </a:lnT>
                    <a:lnB>
                      <a:noFill/>
                    </a:lnB>
                  </a:tcPr>
                </a:tc>
                <a:extLst>
                  <a:ext uri="{0D108BD9-81ED-4DB2-BD59-A6C34878D82A}">
                    <a16:rowId xmlns:a16="http://schemas.microsoft.com/office/drawing/2014/main" val="9065767"/>
                  </a:ext>
                </a:extLst>
              </a:tr>
            </a:tbl>
          </a:graphicData>
        </a:graphic>
      </p:graphicFrame>
      <p:sp>
        <p:nvSpPr>
          <p:cNvPr id="2" name="TextBox 1">
            <a:extLst>
              <a:ext uri="{FF2B5EF4-FFF2-40B4-BE49-F238E27FC236}">
                <a16:creationId xmlns:a16="http://schemas.microsoft.com/office/drawing/2014/main" id="{1A27D11F-852D-DD47-8B17-64EA7F93352B}"/>
              </a:ext>
            </a:extLst>
          </p:cNvPr>
          <p:cNvSpPr txBox="1"/>
          <p:nvPr/>
        </p:nvSpPr>
        <p:spPr>
          <a:xfrm>
            <a:off x="6995160" y="5749290"/>
            <a:ext cx="3355406" cy="369332"/>
          </a:xfrm>
          <a:prstGeom prst="rect">
            <a:avLst/>
          </a:prstGeom>
          <a:noFill/>
        </p:spPr>
        <p:txBody>
          <a:bodyPr wrap="none" rtlCol="0">
            <a:spAutoFit/>
          </a:bodyPr>
          <a:lstStyle/>
          <a:p>
            <a:r>
              <a:rPr lang="en-US" dirty="0"/>
              <a:t>Source: Zabrina Gonzaga, Lantana</a:t>
            </a:r>
          </a:p>
        </p:txBody>
      </p:sp>
    </p:spTree>
    <p:extLst>
      <p:ext uri="{BB962C8B-B14F-4D97-AF65-F5344CB8AC3E}">
        <p14:creationId xmlns:p14="http://schemas.microsoft.com/office/powerpoint/2010/main" val="2141022642"/>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823E9B-2C13-4246-9AAB-F394894CA114}"/>
              </a:ext>
            </a:extLst>
          </p:cNvPr>
          <p:cNvSpPr>
            <a:spLocks noGrp="1"/>
          </p:cNvSpPr>
          <p:nvPr>
            <p:ph type="title"/>
          </p:nvPr>
        </p:nvSpPr>
        <p:spPr/>
        <p:txBody>
          <a:bodyPr/>
          <a:lstStyle/>
          <a:p>
            <a:r>
              <a:rPr lang="en-US" dirty="0"/>
              <a:t>Forming Groups</a:t>
            </a:r>
          </a:p>
        </p:txBody>
      </p:sp>
      <p:sp>
        <p:nvSpPr>
          <p:cNvPr id="4" name="Cloud 3">
            <a:extLst>
              <a:ext uri="{FF2B5EF4-FFF2-40B4-BE49-F238E27FC236}">
                <a16:creationId xmlns:a16="http://schemas.microsoft.com/office/drawing/2014/main" id="{DE74CD58-898C-E442-B686-70CE73A0A06A}"/>
              </a:ext>
            </a:extLst>
          </p:cNvPr>
          <p:cNvSpPr/>
          <p:nvPr/>
        </p:nvSpPr>
        <p:spPr>
          <a:xfrm>
            <a:off x="1506828" y="2971800"/>
            <a:ext cx="2434107" cy="1922172"/>
          </a:xfrm>
          <a:prstGeom prst="cloud">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PACIO Contributors</a:t>
            </a:r>
          </a:p>
        </p:txBody>
      </p:sp>
      <p:sp>
        <p:nvSpPr>
          <p:cNvPr id="5" name="Cloud 4">
            <a:extLst>
              <a:ext uri="{FF2B5EF4-FFF2-40B4-BE49-F238E27FC236}">
                <a16:creationId xmlns:a16="http://schemas.microsoft.com/office/drawing/2014/main" id="{337080B9-3535-5942-9F46-4B84FF551C07}"/>
              </a:ext>
            </a:extLst>
          </p:cNvPr>
          <p:cNvSpPr/>
          <p:nvPr/>
        </p:nvSpPr>
        <p:spPr>
          <a:xfrm>
            <a:off x="5924279" y="1998801"/>
            <a:ext cx="2434107" cy="1922172"/>
          </a:xfrm>
          <a:prstGeom prst="cloud">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PACIO Functional Status Group</a:t>
            </a:r>
          </a:p>
        </p:txBody>
      </p:sp>
      <p:sp>
        <p:nvSpPr>
          <p:cNvPr id="6" name="Cloud 5">
            <a:extLst>
              <a:ext uri="{FF2B5EF4-FFF2-40B4-BE49-F238E27FC236}">
                <a16:creationId xmlns:a16="http://schemas.microsoft.com/office/drawing/2014/main" id="{3D05291B-76FA-414C-96E0-C2AA1E5C6AFE}"/>
              </a:ext>
            </a:extLst>
          </p:cNvPr>
          <p:cNvSpPr/>
          <p:nvPr/>
        </p:nvSpPr>
        <p:spPr>
          <a:xfrm>
            <a:off x="5924281" y="4182415"/>
            <a:ext cx="2434107" cy="1922172"/>
          </a:xfrm>
          <a:prstGeom prst="cloud">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PACIO Cognitive Status Group</a:t>
            </a:r>
          </a:p>
        </p:txBody>
      </p:sp>
      <p:cxnSp>
        <p:nvCxnSpPr>
          <p:cNvPr id="9" name="Straight Arrow Connector 8">
            <a:extLst>
              <a:ext uri="{FF2B5EF4-FFF2-40B4-BE49-F238E27FC236}">
                <a16:creationId xmlns:a16="http://schemas.microsoft.com/office/drawing/2014/main" id="{C189BDE9-8B89-7A40-AE10-5AA5A7D8EC28}"/>
              </a:ext>
            </a:extLst>
          </p:cNvPr>
          <p:cNvCxnSpPr/>
          <p:nvPr/>
        </p:nvCxnSpPr>
        <p:spPr>
          <a:xfrm flipV="1">
            <a:off x="4237150" y="2971800"/>
            <a:ext cx="1468192" cy="457200"/>
          </a:xfrm>
          <a:prstGeom prst="straightConnector1">
            <a:avLst/>
          </a:prstGeom>
          <a:ln>
            <a:solidFill>
              <a:srgbClr val="FF0000"/>
            </a:solidFill>
            <a:tailEnd type="triangle"/>
          </a:ln>
        </p:spPr>
        <p:style>
          <a:lnRef idx="3">
            <a:schemeClr val="accent1"/>
          </a:lnRef>
          <a:fillRef idx="0">
            <a:schemeClr val="accent1"/>
          </a:fillRef>
          <a:effectRef idx="2">
            <a:schemeClr val="accent1"/>
          </a:effectRef>
          <a:fontRef idx="minor">
            <a:schemeClr val="tx1"/>
          </a:fontRef>
        </p:style>
      </p:cxnSp>
      <p:cxnSp>
        <p:nvCxnSpPr>
          <p:cNvPr id="10" name="Straight Arrow Connector 9">
            <a:extLst>
              <a:ext uri="{FF2B5EF4-FFF2-40B4-BE49-F238E27FC236}">
                <a16:creationId xmlns:a16="http://schemas.microsoft.com/office/drawing/2014/main" id="{B8CFB12F-AE37-B84A-8061-9F0056040E99}"/>
              </a:ext>
            </a:extLst>
          </p:cNvPr>
          <p:cNvCxnSpPr>
            <a:cxnSpLocks/>
          </p:cNvCxnSpPr>
          <p:nvPr/>
        </p:nvCxnSpPr>
        <p:spPr>
          <a:xfrm>
            <a:off x="4237150" y="4425824"/>
            <a:ext cx="1545466" cy="468148"/>
          </a:xfrm>
          <a:prstGeom prst="straightConnector1">
            <a:avLst/>
          </a:prstGeom>
          <a:ln>
            <a:solidFill>
              <a:srgbClr val="FF0000"/>
            </a:solidFill>
            <a:tailEnd type="triangle"/>
          </a:ln>
        </p:spPr>
        <p:style>
          <a:lnRef idx="3">
            <a:schemeClr val="accent1"/>
          </a:lnRef>
          <a:fillRef idx="0">
            <a:schemeClr val="accent1"/>
          </a:fillRef>
          <a:effectRef idx="2">
            <a:schemeClr val="accent1"/>
          </a:effectRef>
          <a:fontRef idx="minor">
            <a:schemeClr val="tx1"/>
          </a:fontRef>
        </p:style>
      </p:cxnSp>
      <p:sp>
        <p:nvSpPr>
          <p:cNvPr id="12" name="Rectangle 11">
            <a:extLst>
              <a:ext uri="{FF2B5EF4-FFF2-40B4-BE49-F238E27FC236}">
                <a16:creationId xmlns:a16="http://schemas.microsoft.com/office/drawing/2014/main" id="{5BA7C44F-F06C-4943-8A65-956FF6ACA279}"/>
              </a:ext>
            </a:extLst>
          </p:cNvPr>
          <p:cNvSpPr/>
          <p:nvPr/>
        </p:nvSpPr>
        <p:spPr>
          <a:xfrm>
            <a:off x="8577323" y="2028410"/>
            <a:ext cx="2734616" cy="1477328"/>
          </a:xfrm>
          <a:prstGeom prst="rect">
            <a:avLst/>
          </a:prstGeom>
        </p:spPr>
        <p:txBody>
          <a:bodyPr wrap="square">
            <a:spAutoFit/>
          </a:bodyPr>
          <a:lstStyle/>
          <a:p>
            <a:r>
              <a:rPr lang="en-US" sz="2400" b="1" dirty="0"/>
              <a:t>Functional Status</a:t>
            </a:r>
          </a:p>
          <a:p>
            <a:pPr lvl="1"/>
            <a:r>
              <a:rPr lang="en-US" sz="2200" dirty="0"/>
              <a:t>Group Leader</a:t>
            </a:r>
          </a:p>
          <a:p>
            <a:pPr lvl="1"/>
            <a:r>
              <a:rPr lang="en-US" sz="2200" dirty="0"/>
              <a:t>Technical Lead</a:t>
            </a:r>
          </a:p>
          <a:p>
            <a:pPr lvl="1"/>
            <a:r>
              <a:rPr lang="en-US" sz="2200" dirty="0"/>
              <a:t>Clinical Lead</a:t>
            </a:r>
          </a:p>
        </p:txBody>
      </p:sp>
      <p:sp>
        <p:nvSpPr>
          <p:cNvPr id="13" name="Rectangle 12">
            <a:extLst>
              <a:ext uri="{FF2B5EF4-FFF2-40B4-BE49-F238E27FC236}">
                <a16:creationId xmlns:a16="http://schemas.microsoft.com/office/drawing/2014/main" id="{BB5E6A38-B366-5C48-A685-1235454339AA}"/>
              </a:ext>
            </a:extLst>
          </p:cNvPr>
          <p:cNvSpPr/>
          <p:nvPr/>
        </p:nvSpPr>
        <p:spPr>
          <a:xfrm>
            <a:off x="8577323" y="4381977"/>
            <a:ext cx="2734616" cy="1477328"/>
          </a:xfrm>
          <a:prstGeom prst="rect">
            <a:avLst/>
          </a:prstGeom>
        </p:spPr>
        <p:txBody>
          <a:bodyPr wrap="square">
            <a:spAutoFit/>
          </a:bodyPr>
          <a:lstStyle/>
          <a:p>
            <a:r>
              <a:rPr lang="en-US" sz="2400" b="1" dirty="0"/>
              <a:t>Cognitive Status</a:t>
            </a:r>
          </a:p>
          <a:p>
            <a:pPr lvl="1"/>
            <a:r>
              <a:rPr lang="en-US" sz="2200" dirty="0"/>
              <a:t>Group Leader</a:t>
            </a:r>
          </a:p>
          <a:p>
            <a:pPr lvl="1"/>
            <a:r>
              <a:rPr lang="en-US" sz="2200" dirty="0"/>
              <a:t>Technical Lead</a:t>
            </a:r>
          </a:p>
          <a:p>
            <a:pPr lvl="1"/>
            <a:r>
              <a:rPr lang="en-US" sz="2200" dirty="0"/>
              <a:t>Clinical Lead</a:t>
            </a:r>
          </a:p>
        </p:txBody>
      </p:sp>
    </p:spTree>
    <p:extLst>
      <p:ext uri="{BB962C8B-B14F-4D97-AF65-F5344CB8AC3E}">
        <p14:creationId xmlns:p14="http://schemas.microsoft.com/office/powerpoint/2010/main" val="2769572582"/>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8E2A96-1073-3A4A-801D-8CD598DBD5F6}"/>
              </a:ext>
            </a:extLst>
          </p:cNvPr>
          <p:cNvSpPr>
            <a:spLocks noGrp="1"/>
          </p:cNvSpPr>
          <p:nvPr>
            <p:ph type="title"/>
          </p:nvPr>
        </p:nvSpPr>
        <p:spPr/>
        <p:txBody>
          <a:bodyPr/>
          <a:lstStyle/>
          <a:p>
            <a:r>
              <a:rPr lang="en-US" dirty="0"/>
              <a:t>Group Objectives</a:t>
            </a:r>
          </a:p>
        </p:txBody>
      </p:sp>
      <p:sp>
        <p:nvSpPr>
          <p:cNvPr id="3" name="Content Placeholder 2">
            <a:extLst>
              <a:ext uri="{FF2B5EF4-FFF2-40B4-BE49-F238E27FC236}">
                <a16:creationId xmlns:a16="http://schemas.microsoft.com/office/drawing/2014/main" id="{47368B00-13E9-3B46-934B-F3EDB6903999}"/>
              </a:ext>
            </a:extLst>
          </p:cNvPr>
          <p:cNvSpPr>
            <a:spLocks noGrp="1"/>
          </p:cNvSpPr>
          <p:nvPr>
            <p:ph sz="half" idx="1"/>
          </p:nvPr>
        </p:nvSpPr>
        <p:spPr>
          <a:xfrm>
            <a:off x="1097280" y="1845734"/>
            <a:ext cx="4998720" cy="4023359"/>
          </a:xfrm>
        </p:spPr>
        <p:txBody>
          <a:bodyPr/>
          <a:lstStyle/>
          <a:p>
            <a:r>
              <a:rPr lang="en-US" b="1" dirty="0"/>
              <a:t>Functional Status Group</a:t>
            </a:r>
          </a:p>
          <a:p>
            <a:pPr marL="457200">
              <a:buFont typeface="Wingdings" pitchFamily="2" charset="2"/>
              <a:buChar char="v"/>
            </a:pPr>
            <a:r>
              <a:rPr lang="en-US" dirty="0"/>
              <a:t>   Develop FHIR Implementation Guide</a:t>
            </a:r>
          </a:p>
          <a:p>
            <a:pPr marL="457200">
              <a:buFont typeface="Wingdings" pitchFamily="2" charset="2"/>
              <a:buChar char="v"/>
            </a:pPr>
            <a:r>
              <a:rPr lang="en-US" dirty="0"/>
              <a:t>   Develop FHIR Reference Implementation</a:t>
            </a:r>
          </a:p>
          <a:p>
            <a:pPr marL="457200">
              <a:buFont typeface="Wingdings" pitchFamily="2" charset="2"/>
              <a:buChar char="v"/>
            </a:pPr>
            <a:r>
              <a:rPr lang="en-US" dirty="0"/>
              <a:t>   Participate in September HL7 Connectathon</a:t>
            </a:r>
          </a:p>
          <a:p>
            <a:pPr marL="365760" indent="0">
              <a:buNone/>
            </a:pPr>
            <a:endParaRPr lang="en-US" b="1" dirty="0"/>
          </a:p>
        </p:txBody>
      </p:sp>
      <p:sp>
        <p:nvSpPr>
          <p:cNvPr id="4" name="Content Placeholder 3">
            <a:extLst>
              <a:ext uri="{FF2B5EF4-FFF2-40B4-BE49-F238E27FC236}">
                <a16:creationId xmlns:a16="http://schemas.microsoft.com/office/drawing/2014/main" id="{39CF7DB3-2D4E-8D47-9D3C-B9B25B250087}"/>
              </a:ext>
            </a:extLst>
          </p:cNvPr>
          <p:cNvSpPr>
            <a:spLocks noGrp="1"/>
          </p:cNvSpPr>
          <p:nvPr>
            <p:ph sz="half" idx="2"/>
          </p:nvPr>
        </p:nvSpPr>
        <p:spPr>
          <a:xfrm>
            <a:off x="6217920" y="1845735"/>
            <a:ext cx="5112068" cy="4023360"/>
          </a:xfrm>
        </p:spPr>
        <p:txBody>
          <a:bodyPr/>
          <a:lstStyle/>
          <a:p>
            <a:r>
              <a:rPr lang="en-US" b="1" dirty="0"/>
              <a:t>Cognitive Status Group</a:t>
            </a:r>
          </a:p>
          <a:p>
            <a:pPr marL="457200">
              <a:buFont typeface="Wingdings" pitchFamily="2" charset="2"/>
              <a:buChar char="v"/>
            </a:pPr>
            <a:r>
              <a:rPr lang="en-US" dirty="0"/>
              <a:t>   Develop FHIR Implementation Guide</a:t>
            </a:r>
          </a:p>
          <a:p>
            <a:pPr marL="457200">
              <a:buFont typeface="Wingdings" pitchFamily="2" charset="2"/>
              <a:buChar char="v"/>
            </a:pPr>
            <a:r>
              <a:rPr lang="en-US" dirty="0"/>
              <a:t>   Develop FHIR Reference Implementation</a:t>
            </a:r>
          </a:p>
          <a:p>
            <a:pPr marL="457200">
              <a:buFont typeface="Wingdings" pitchFamily="2" charset="2"/>
              <a:buChar char="v"/>
            </a:pPr>
            <a:r>
              <a:rPr lang="en-US" dirty="0"/>
              <a:t>   Participate in future connectathon</a:t>
            </a:r>
            <a:endParaRPr lang="en-US" b="1" dirty="0"/>
          </a:p>
        </p:txBody>
      </p:sp>
    </p:spTree>
    <p:extLst>
      <p:ext uri="{BB962C8B-B14F-4D97-AF65-F5344CB8AC3E}">
        <p14:creationId xmlns:p14="http://schemas.microsoft.com/office/powerpoint/2010/main" val="1312420714"/>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79D2CD-FA5F-E94C-BD22-8736950CA276}"/>
              </a:ext>
            </a:extLst>
          </p:cNvPr>
          <p:cNvSpPr>
            <a:spLocks noGrp="1"/>
          </p:cNvSpPr>
          <p:nvPr>
            <p:ph type="title"/>
          </p:nvPr>
        </p:nvSpPr>
        <p:spPr/>
        <p:txBody>
          <a:bodyPr/>
          <a:lstStyle/>
          <a:p>
            <a:r>
              <a:rPr lang="en-US" dirty="0"/>
              <a:t>Group Leader</a:t>
            </a:r>
          </a:p>
        </p:txBody>
      </p:sp>
      <p:sp>
        <p:nvSpPr>
          <p:cNvPr id="3" name="Content Placeholder 2">
            <a:extLst>
              <a:ext uri="{FF2B5EF4-FFF2-40B4-BE49-F238E27FC236}">
                <a16:creationId xmlns:a16="http://schemas.microsoft.com/office/drawing/2014/main" id="{BFF74A22-8D3A-5841-B917-2933A9E19C1E}"/>
              </a:ext>
            </a:extLst>
          </p:cNvPr>
          <p:cNvSpPr>
            <a:spLocks noGrp="1"/>
          </p:cNvSpPr>
          <p:nvPr>
            <p:ph sz="half" idx="1"/>
          </p:nvPr>
        </p:nvSpPr>
        <p:spPr/>
        <p:txBody>
          <a:bodyPr>
            <a:normAutofit fontScale="85000" lnSpcReduction="20000"/>
          </a:bodyPr>
          <a:lstStyle/>
          <a:p>
            <a:pPr marL="0" indent="0">
              <a:buNone/>
            </a:pPr>
            <a:r>
              <a:rPr lang="en-US" b="1" dirty="0"/>
              <a:t>Responsibilities</a:t>
            </a:r>
          </a:p>
          <a:p>
            <a:pPr marL="708660" indent="-342900">
              <a:buFont typeface="Wingdings" pitchFamily="2" charset="2"/>
              <a:buChar char="v"/>
            </a:pPr>
            <a:r>
              <a:rPr lang="en-US" dirty="0"/>
              <a:t>Drive the vision and implementation of the use case </a:t>
            </a:r>
          </a:p>
          <a:p>
            <a:pPr marL="708660" indent="-342900">
              <a:buFont typeface="Wingdings" pitchFamily="2" charset="2"/>
              <a:buChar char="v"/>
            </a:pPr>
            <a:r>
              <a:rPr lang="en-US" dirty="0"/>
              <a:t>Coordinate assignments to group members and ensure timely completion</a:t>
            </a:r>
          </a:p>
          <a:p>
            <a:pPr marL="708660" indent="-342900">
              <a:buFont typeface="Wingdings" pitchFamily="2" charset="2"/>
              <a:buChar char="v"/>
            </a:pPr>
            <a:r>
              <a:rPr lang="en-US" dirty="0"/>
              <a:t>Determine meeting agendas</a:t>
            </a:r>
          </a:p>
          <a:p>
            <a:pPr marL="708660" indent="-342900">
              <a:buFont typeface="Wingdings" pitchFamily="2" charset="2"/>
              <a:buChar char="v"/>
            </a:pPr>
            <a:r>
              <a:rPr lang="en-US" dirty="0"/>
              <a:t>Coordinate demonstrations and presentations for meetings</a:t>
            </a:r>
          </a:p>
          <a:p>
            <a:pPr marL="708660" indent="-342900">
              <a:buFont typeface="Wingdings" pitchFamily="2" charset="2"/>
              <a:buChar char="v"/>
            </a:pPr>
            <a:r>
              <a:rPr lang="en-US" dirty="0"/>
              <a:t>Lead the weekly meetings</a:t>
            </a:r>
          </a:p>
          <a:p>
            <a:endParaRPr lang="en-US" dirty="0"/>
          </a:p>
        </p:txBody>
      </p:sp>
      <p:sp>
        <p:nvSpPr>
          <p:cNvPr id="4" name="Content Placeholder 3">
            <a:extLst>
              <a:ext uri="{FF2B5EF4-FFF2-40B4-BE49-F238E27FC236}">
                <a16:creationId xmlns:a16="http://schemas.microsoft.com/office/drawing/2014/main" id="{A9A12E62-81AB-8744-AEFF-94C7E68641CD}"/>
              </a:ext>
            </a:extLst>
          </p:cNvPr>
          <p:cNvSpPr>
            <a:spLocks noGrp="1"/>
          </p:cNvSpPr>
          <p:nvPr>
            <p:ph sz="half" idx="2"/>
          </p:nvPr>
        </p:nvSpPr>
        <p:spPr>
          <a:xfrm>
            <a:off x="6217920" y="1845734"/>
            <a:ext cx="4937760" cy="4490671"/>
          </a:xfrm>
        </p:spPr>
        <p:txBody>
          <a:bodyPr>
            <a:normAutofit fontScale="85000" lnSpcReduction="20000"/>
          </a:bodyPr>
          <a:lstStyle/>
          <a:p>
            <a:r>
              <a:rPr lang="en-US" b="1" dirty="0"/>
              <a:t>Skills required</a:t>
            </a:r>
          </a:p>
          <a:p>
            <a:pPr marL="708660" lvl="0" indent="-342900">
              <a:buFont typeface="Wingdings" pitchFamily="2" charset="2"/>
              <a:buChar char="v"/>
            </a:pPr>
            <a:r>
              <a:rPr lang="en-US" dirty="0"/>
              <a:t>Prior experience leading a technical or clinical working group</a:t>
            </a:r>
          </a:p>
          <a:p>
            <a:pPr marL="708660" lvl="0" indent="-342900">
              <a:buFont typeface="Wingdings" pitchFamily="2" charset="2"/>
              <a:buChar char="v"/>
            </a:pPr>
            <a:r>
              <a:rPr lang="en-US" dirty="0"/>
              <a:t>Strong collaboration skills</a:t>
            </a:r>
          </a:p>
          <a:p>
            <a:pPr marL="708660" lvl="0" indent="-342900">
              <a:buFont typeface="Wingdings" pitchFamily="2" charset="2"/>
              <a:buChar char="v"/>
            </a:pPr>
            <a:r>
              <a:rPr lang="en-US" dirty="0"/>
              <a:t>Strong communication skills</a:t>
            </a:r>
          </a:p>
          <a:p>
            <a:pPr marL="708660" lvl="0" indent="-342900">
              <a:buFont typeface="Wingdings" pitchFamily="2" charset="2"/>
              <a:buChar char="v"/>
            </a:pPr>
            <a:r>
              <a:rPr lang="en-US" dirty="0"/>
              <a:t>Familiarity with FHIR</a:t>
            </a:r>
          </a:p>
          <a:p>
            <a:r>
              <a:rPr lang="en-US" dirty="0"/>
              <a:t> </a:t>
            </a:r>
          </a:p>
          <a:p>
            <a:r>
              <a:rPr lang="en-US" b="1" dirty="0"/>
              <a:t>Skills desired</a:t>
            </a:r>
          </a:p>
          <a:p>
            <a:pPr marL="708660" lvl="0" indent="-342900">
              <a:buFont typeface="Wingdings" pitchFamily="2" charset="2"/>
              <a:buChar char="v"/>
            </a:pPr>
            <a:r>
              <a:rPr lang="en-US" dirty="0"/>
              <a:t>FHIR expertise</a:t>
            </a:r>
          </a:p>
          <a:p>
            <a:pPr marL="708660" lvl="0" indent="-342900">
              <a:buFont typeface="Wingdings" pitchFamily="2" charset="2"/>
              <a:buChar char="v"/>
            </a:pPr>
            <a:r>
              <a:rPr lang="en-US" dirty="0"/>
              <a:t>Prior experience developing FHIR implementation guides</a:t>
            </a:r>
          </a:p>
          <a:p>
            <a:pPr marL="708660" lvl="0" indent="-342900">
              <a:buFont typeface="Wingdings" pitchFamily="2" charset="2"/>
              <a:buChar char="v"/>
            </a:pPr>
            <a:r>
              <a:rPr lang="en-US" dirty="0"/>
              <a:t>Prior experience with connectathons</a:t>
            </a:r>
          </a:p>
          <a:p>
            <a:pPr marL="708660" lvl="0" indent="-342900">
              <a:buFont typeface="Wingdings" pitchFamily="2" charset="2"/>
              <a:buChar char="v"/>
            </a:pPr>
            <a:r>
              <a:rPr lang="en-US" dirty="0"/>
              <a:t>Familiar with value sets and terminology</a:t>
            </a:r>
          </a:p>
        </p:txBody>
      </p:sp>
    </p:spTree>
    <p:extLst>
      <p:ext uri="{BB962C8B-B14F-4D97-AF65-F5344CB8AC3E}">
        <p14:creationId xmlns:p14="http://schemas.microsoft.com/office/powerpoint/2010/main" val="2762375013"/>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79D2CD-FA5F-E94C-BD22-8736950CA276}"/>
              </a:ext>
            </a:extLst>
          </p:cNvPr>
          <p:cNvSpPr>
            <a:spLocks noGrp="1"/>
          </p:cNvSpPr>
          <p:nvPr>
            <p:ph type="title"/>
          </p:nvPr>
        </p:nvSpPr>
        <p:spPr/>
        <p:txBody>
          <a:bodyPr/>
          <a:lstStyle/>
          <a:p>
            <a:r>
              <a:rPr lang="en-US" dirty="0"/>
              <a:t>Technical Lead</a:t>
            </a:r>
          </a:p>
        </p:txBody>
      </p:sp>
      <p:sp>
        <p:nvSpPr>
          <p:cNvPr id="3" name="Content Placeholder 2">
            <a:extLst>
              <a:ext uri="{FF2B5EF4-FFF2-40B4-BE49-F238E27FC236}">
                <a16:creationId xmlns:a16="http://schemas.microsoft.com/office/drawing/2014/main" id="{BFF74A22-8D3A-5841-B917-2933A9E19C1E}"/>
              </a:ext>
            </a:extLst>
          </p:cNvPr>
          <p:cNvSpPr>
            <a:spLocks noGrp="1"/>
          </p:cNvSpPr>
          <p:nvPr>
            <p:ph sz="half" idx="1"/>
          </p:nvPr>
        </p:nvSpPr>
        <p:spPr/>
        <p:txBody>
          <a:bodyPr>
            <a:normAutofit lnSpcReduction="10000"/>
          </a:bodyPr>
          <a:lstStyle/>
          <a:p>
            <a:pPr marL="0" indent="0">
              <a:buNone/>
            </a:pPr>
            <a:r>
              <a:rPr lang="en-US" b="1" dirty="0"/>
              <a:t>Responsibilities</a:t>
            </a:r>
          </a:p>
          <a:p>
            <a:pPr marL="708660" indent="-342900">
              <a:buFont typeface="Wingdings" pitchFamily="2" charset="2"/>
              <a:buChar char="v"/>
            </a:pPr>
            <a:r>
              <a:rPr lang="en-US" dirty="0"/>
              <a:t>Provide technical direction, guidance, and review to the group</a:t>
            </a:r>
          </a:p>
          <a:p>
            <a:pPr marL="708660" indent="-342900">
              <a:buFont typeface="Wingdings" pitchFamily="2" charset="2"/>
              <a:buChar char="v"/>
            </a:pPr>
            <a:r>
              <a:rPr lang="en-US" dirty="0"/>
              <a:t>Help craft meeting agendas</a:t>
            </a:r>
          </a:p>
          <a:p>
            <a:pPr marL="708660" indent="-342900">
              <a:buFont typeface="Wingdings" pitchFamily="2" charset="2"/>
              <a:buChar char="v"/>
            </a:pPr>
            <a:r>
              <a:rPr lang="en-US" dirty="0"/>
              <a:t>Help coordinate demonstrations and presentations for meetings</a:t>
            </a:r>
          </a:p>
          <a:p>
            <a:pPr marL="708660" indent="-342900">
              <a:buFont typeface="Wingdings" pitchFamily="2" charset="2"/>
              <a:buChar char="v"/>
            </a:pPr>
            <a:r>
              <a:rPr lang="en-US" dirty="0"/>
              <a:t>Help lead the meetings</a:t>
            </a:r>
          </a:p>
          <a:p>
            <a:pPr marL="365760" indent="0">
              <a:buNone/>
            </a:pPr>
            <a:endParaRPr lang="en-US" dirty="0"/>
          </a:p>
          <a:p>
            <a:endParaRPr lang="en-US" dirty="0"/>
          </a:p>
        </p:txBody>
      </p:sp>
      <p:sp>
        <p:nvSpPr>
          <p:cNvPr id="4" name="Content Placeholder 3">
            <a:extLst>
              <a:ext uri="{FF2B5EF4-FFF2-40B4-BE49-F238E27FC236}">
                <a16:creationId xmlns:a16="http://schemas.microsoft.com/office/drawing/2014/main" id="{A9A12E62-81AB-8744-AEFF-94C7E68641CD}"/>
              </a:ext>
            </a:extLst>
          </p:cNvPr>
          <p:cNvSpPr>
            <a:spLocks noGrp="1"/>
          </p:cNvSpPr>
          <p:nvPr>
            <p:ph sz="half" idx="2"/>
          </p:nvPr>
        </p:nvSpPr>
        <p:spPr>
          <a:xfrm>
            <a:off x="6217920" y="1845734"/>
            <a:ext cx="4937760" cy="4490671"/>
          </a:xfrm>
        </p:spPr>
        <p:txBody>
          <a:bodyPr>
            <a:normAutofit lnSpcReduction="10000"/>
          </a:bodyPr>
          <a:lstStyle/>
          <a:p>
            <a:r>
              <a:rPr lang="en-US" b="1" dirty="0"/>
              <a:t>Skills required</a:t>
            </a:r>
          </a:p>
          <a:p>
            <a:pPr marL="708660" lvl="0" indent="-342900">
              <a:buFont typeface="Wingdings" pitchFamily="2" charset="2"/>
              <a:buChar char="v"/>
            </a:pPr>
            <a:r>
              <a:rPr lang="en-US" dirty="0"/>
              <a:t>FHIR expertise</a:t>
            </a:r>
          </a:p>
          <a:p>
            <a:pPr marL="708660" lvl="0" indent="-342900">
              <a:buFont typeface="Wingdings" pitchFamily="2" charset="2"/>
              <a:buChar char="v"/>
            </a:pPr>
            <a:r>
              <a:rPr lang="en-US" dirty="0"/>
              <a:t>Prior experience developing FHIR implementation guides and data models</a:t>
            </a:r>
          </a:p>
          <a:p>
            <a:pPr marL="708660" lvl="0" indent="-342900">
              <a:buFont typeface="Wingdings" pitchFamily="2" charset="2"/>
              <a:buChar char="v"/>
            </a:pPr>
            <a:r>
              <a:rPr lang="en-US" dirty="0"/>
              <a:t>Familiarity with value sets and clinical terminology</a:t>
            </a:r>
          </a:p>
          <a:p>
            <a:pPr marL="708660" lvl="0" indent="-342900">
              <a:buFont typeface="Wingdings" pitchFamily="2" charset="2"/>
              <a:buChar char="v"/>
            </a:pPr>
            <a:endParaRPr lang="en-US" dirty="0"/>
          </a:p>
          <a:p>
            <a:r>
              <a:rPr lang="en-US" b="1" dirty="0"/>
              <a:t>Skills desired</a:t>
            </a:r>
          </a:p>
          <a:p>
            <a:pPr marL="708660" lvl="0" indent="-342900">
              <a:buFont typeface="Wingdings" pitchFamily="2" charset="2"/>
              <a:buChar char="v"/>
            </a:pPr>
            <a:r>
              <a:rPr lang="en-US" dirty="0"/>
              <a:t>Prior experience developing FHIR reference implementations</a:t>
            </a:r>
          </a:p>
          <a:p>
            <a:pPr marL="708660" lvl="0" indent="-342900">
              <a:buFont typeface="Wingdings" pitchFamily="2" charset="2"/>
              <a:buChar char="v"/>
            </a:pPr>
            <a:r>
              <a:rPr lang="en-US" dirty="0"/>
              <a:t>Prior experience with connectathons</a:t>
            </a:r>
          </a:p>
          <a:p>
            <a:pPr marL="708660" lvl="0" indent="-342900">
              <a:buFont typeface="Wingdings" pitchFamily="2" charset="2"/>
              <a:buChar char="v"/>
            </a:pPr>
            <a:r>
              <a:rPr lang="en-US" dirty="0"/>
              <a:t>Clinical/health care workflow experience</a:t>
            </a:r>
          </a:p>
          <a:p>
            <a:pPr marL="708660" lvl="0" indent="-342900">
              <a:buFont typeface="Wingdings" pitchFamily="2" charset="2"/>
              <a:buChar char="v"/>
            </a:pPr>
            <a:endParaRPr lang="en-US" dirty="0"/>
          </a:p>
        </p:txBody>
      </p:sp>
    </p:spTree>
    <p:extLst>
      <p:ext uri="{BB962C8B-B14F-4D97-AF65-F5344CB8AC3E}">
        <p14:creationId xmlns:p14="http://schemas.microsoft.com/office/powerpoint/2010/main" val="2905414461"/>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79D2CD-FA5F-E94C-BD22-8736950CA276}"/>
              </a:ext>
            </a:extLst>
          </p:cNvPr>
          <p:cNvSpPr>
            <a:spLocks noGrp="1"/>
          </p:cNvSpPr>
          <p:nvPr>
            <p:ph type="title"/>
          </p:nvPr>
        </p:nvSpPr>
        <p:spPr/>
        <p:txBody>
          <a:bodyPr/>
          <a:lstStyle/>
          <a:p>
            <a:r>
              <a:rPr lang="en-US" dirty="0"/>
              <a:t>Clinical Lead</a:t>
            </a:r>
          </a:p>
        </p:txBody>
      </p:sp>
      <p:sp>
        <p:nvSpPr>
          <p:cNvPr id="3" name="Content Placeholder 2">
            <a:extLst>
              <a:ext uri="{FF2B5EF4-FFF2-40B4-BE49-F238E27FC236}">
                <a16:creationId xmlns:a16="http://schemas.microsoft.com/office/drawing/2014/main" id="{BFF74A22-8D3A-5841-B917-2933A9E19C1E}"/>
              </a:ext>
            </a:extLst>
          </p:cNvPr>
          <p:cNvSpPr>
            <a:spLocks noGrp="1"/>
          </p:cNvSpPr>
          <p:nvPr>
            <p:ph sz="half" idx="1"/>
          </p:nvPr>
        </p:nvSpPr>
        <p:spPr/>
        <p:txBody>
          <a:bodyPr>
            <a:normAutofit lnSpcReduction="10000"/>
          </a:bodyPr>
          <a:lstStyle/>
          <a:p>
            <a:pPr marL="0" indent="0">
              <a:buNone/>
            </a:pPr>
            <a:r>
              <a:rPr lang="en-US" b="1" dirty="0"/>
              <a:t>Responsibilities</a:t>
            </a:r>
          </a:p>
          <a:p>
            <a:pPr marL="708660" indent="-342900">
              <a:buFont typeface="Wingdings" pitchFamily="2" charset="2"/>
              <a:buChar char="v"/>
            </a:pPr>
            <a:r>
              <a:rPr lang="en-US" dirty="0"/>
              <a:t>Provide clinical terminology and workflow expertise, guidance, perspective, and review to the group</a:t>
            </a:r>
          </a:p>
          <a:p>
            <a:pPr marL="708660" indent="-342900">
              <a:buFont typeface="Wingdings" pitchFamily="2" charset="2"/>
              <a:buChar char="v"/>
            </a:pPr>
            <a:r>
              <a:rPr lang="en-US" dirty="0"/>
              <a:t>Help craft meeting agendas</a:t>
            </a:r>
          </a:p>
          <a:p>
            <a:pPr marL="708660" indent="-342900">
              <a:buFont typeface="Wingdings" pitchFamily="2" charset="2"/>
              <a:buChar char="v"/>
            </a:pPr>
            <a:r>
              <a:rPr lang="en-US" dirty="0"/>
              <a:t>Help coordinate demonstrations and presentations for meetings</a:t>
            </a:r>
          </a:p>
          <a:p>
            <a:pPr marL="708660" indent="-342900">
              <a:buFont typeface="Wingdings" pitchFamily="2" charset="2"/>
              <a:buChar char="v"/>
            </a:pPr>
            <a:r>
              <a:rPr lang="en-US" dirty="0"/>
              <a:t>Help lead the meetings</a:t>
            </a:r>
          </a:p>
          <a:p>
            <a:endParaRPr lang="en-US" dirty="0"/>
          </a:p>
        </p:txBody>
      </p:sp>
      <p:sp>
        <p:nvSpPr>
          <p:cNvPr id="4" name="Content Placeholder 3">
            <a:extLst>
              <a:ext uri="{FF2B5EF4-FFF2-40B4-BE49-F238E27FC236}">
                <a16:creationId xmlns:a16="http://schemas.microsoft.com/office/drawing/2014/main" id="{A9A12E62-81AB-8744-AEFF-94C7E68641CD}"/>
              </a:ext>
            </a:extLst>
          </p:cNvPr>
          <p:cNvSpPr>
            <a:spLocks noGrp="1"/>
          </p:cNvSpPr>
          <p:nvPr>
            <p:ph sz="half" idx="2"/>
          </p:nvPr>
        </p:nvSpPr>
        <p:spPr>
          <a:xfrm>
            <a:off x="6217920" y="1845734"/>
            <a:ext cx="4937760" cy="4490671"/>
          </a:xfrm>
        </p:spPr>
        <p:txBody>
          <a:bodyPr>
            <a:normAutofit lnSpcReduction="10000"/>
          </a:bodyPr>
          <a:lstStyle/>
          <a:p>
            <a:r>
              <a:rPr lang="en-US" b="1" dirty="0"/>
              <a:t>Skills required</a:t>
            </a:r>
          </a:p>
          <a:p>
            <a:pPr marL="708660" lvl="0" indent="-342900">
              <a:buFont typeface="Wingdings" pitchFamily="2" charset="2"/>
              <a:buChar char="v"/>
            </a:pPr>
            <a:r>
              <a:rPr lang="en-US" dirty="0"/>
              <a:t>Prior clinician experience in multiple post-acute care and acute care settings</a:t>
            </a:r>
          </a:p>
          <a:p>
            <a:pPr marL="708660" lvl="0" indent="-342900">
              <a:buFont typeface="Wingdings" pitchFamily="2" charset="2"/>
              <a:buChar char="v"/>
            </a:pPr>
            <a:r>
              <a:rPr lang="en-US" dirty="0"/>
              <a:t>Strong knowledge of value sets, coding systems, and terminology</a:t>
            </a:r>
          </a:p>
          <a:p>
            <a:pPr marL="0" indent="0">
              <a:buNone/>
            </a:pPr>
            <a:endParaRPr lang="en-US" dirty="0"/>
          </a:p>
          <a:p>
            <a:r>
              <a:rPr lang="en-US" b="1" dirty="0"/>
              <a:t>Skills desired</a:t>
            </a:r>
          </a:p>
          <a:p>
            <a:pPr marL="708660" lvl="0" indent="-342900">
              <a:buFont typeface="Wingdings" pitchFamily="2" charset="2"/>
              <a:buChar char="v"/>
            </a:pPr>
            <a:r>
              <a:rPr lang="en-US" dirty="0"/>
              <a:t>Prior experience developing FHIR implementation guides</a:t>
            </a:r>
          </a:p>
          <a:p>
            <a:pPr marL="708660" lvl="0" indent="-342900">
              <a:buFont typeface="Wingdings" pitchFamily="2" charset="2"/>
              <a:buChar char="v"/>
            </a:pPr>
            <a:r>
              <a:rPr lang="en-US" dirty="0"/>
              <a:t>Prior experience developing FHIR reference implementations</a:t>
            </a:r>
          </a:p>
          <a:p>
            <a:pPr marL="708660" lvl="0" indent="-342900">
              <a:buFont typeface="Wingdings" pitchFamily="2" charset="2"/>
              <a:buChar char="v"/>
            </a:pPr>
            <a:r>
              <a:rPr lang="en-US" dirty="0"/>
              <a:t>Prior experience with connectathons</a:t>
            </a:r>
          </a:p>
          <a:p>
            <a:pPr marL="708660" lvl="0" indent="-342900">
              <a:buFont typeface="Wingdings" pitchFamily="2" charset="2"/>
              <a:buChar char="v"/>
            </a:pPr>
            <a:endParaRPr lang="en-US" dirty="0"/>
          </a:p>
        </p:txBody>
      </p:sp>
    </p:spTree>
    <p:extLst>
      <p:ext uri="{BB962C8B-B14F-4D97-AF65-F5344CB8AC3E}">
        <p14:creationId xmlns:p14="http://schemas.microsoft.com/office/powerpoint/2010/main" val="2314062504"/>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8FE9F2-9593-8540-BDF4-752B1AE64C98}"/>
              </a:ext>
            </a:extLst>
          </p:cNvPr>
          <p:cNvSpPr>
            <a:spLocks noGrp="1"/>
          </p:cNvSpPr>
          <p:nvPr>
            <p:ph type="title"/>
          </p:nvPr>
        </p:nvSpPr>
        <p:spPr/>
        <p:txBody>
          <a:bodyPr/>
          <a:lstStyle/>
          <a:p>
            <a:r>
              <a:rPr lang="en-US" dirty="0"/>
              <a:t>Task - Sample Development Timeline</a:t>
            </a:r>
          </a:p>
        </p:txBody>
      </p:sp>
      <p:sp>
        <p:nvSpPr>
          <p:cNvPr id="4" name="TextBox 3">
            <a:extLst>
              <a:ext uri="{FF2B5EF4-FFF2-40B4-BE49-F238E27FC236}">
                <a16:creationId xmlns:a16="http://schemas.microsoft.com/office/drawing/2014/main" id="{74A27040-1291-F242-A09E-BEAEEF1B920A}"/>
              </a:ext>
            </a:extLst>
          </p:cNvPr>
          <p:cNvSpPr txBox="1"/>
          <p:nvPr/>
        </p:nvSpPr>
        <p:spPr>
          <a:xfrm>
            <a:off x="1097280" y="5977468"/>
            <a:ext cx="4620047" cy="369332"/>
          </a:xfrm>
          <a:prstGeom prst="rect">
            <a:avLst/>
          </a:prstGeom>
          <a:noFill/>
        </p:spPr>
        <p:txBody>
          <a:bodyPr wrap="none" rtlCol="0">
            <a:spAutoFit/>
          </a:bodyPr>
          <a:lstStyle/>
          <a:p>
            <a:r>
              <a:rPr lang="en-US" dirty="0"/>
              <a:t>Source: Point of Care Partners, </a:t>
            </a:r>
            <a:r>
              <a:rPr lang="en-US" dirty="0" err="1"/>
              <a:t>DaVinci</a:t>
            </a:r>
            <a:r>
              <a:rPr lang="en-US" dirty="0"/>
              <a:t> Project</a:t>
            </a:r>
          </a:p>
        </p:txBody>
      </p:sp>
      <p:cxnSp>
        <p:nvCxnSpPr>
          <p:cNvPr id="5" name="Straight Connector 4">
            <a:extLst>
              <a:ext uri="{FF2B5EF4-FFF2-40B4-BE49-F238E27FC236}">
                <a16:creationId xmlns:a16="http://schemas.microsoft.com/office/drawing/2014/main" id="{1A193C3A-81FA-634A-8256-4B08F3864FAE}"/>
              </a:ext>
            </a:extLst>
          </p:cNvPr>
          <p:cNvCxnSpPr>
            <a:cxnSpLocks/>
          </p:cNvCxnSpPr>
          <p:nvPr/>
        </p:nvCxnSpPr>
        <p:spPr>
          <a:xfrm>
            <a:off x="3496185" y="3713104"/>
            <a:ext cx="7558733" cy="0"/>
          </a:xfrm>
          <a:prstGeom prst="line">
            <a:avLst/>
          </a:prstGeom>
        </p:spPr>
        <p:style>
          <a:lnRef idx="1">
            <a:schemeClr val="accent1"/>
          </a:lnRef>
          <a:fillRef idx="0">
            <a:schemeClr val="accent1"/>
          </a:fillRef>
          <a:effectRef idx="0">
            <a:schemeClr val="accent1"/>
          </a:effectRef>
          <a:fontRef idx="minor">
            <a:schemeClr val="tx1"/>
          </a:fontRef>
        </p:style>
      </p:cxnSp>
      <p:sp>
        <p:nvSpPr>
          <p:cNvPr id="6" name="Rectangle 5">
            <a:extLst>
              <a:ext uri="{FF2B5EF4-FFF2-40B4-BE49-F238E27FC236}">
                <a16:creationId xmlns:a16="http://schemas.microsoft.com/office/drawing/2014/main" id="{23B57BF9-026C-CC4C-BDA3-64B7D039DD20}"/>
              </a:ext>
            </a:extLst>
          </p:cNvPr>
          <p:cNvSpPr/>
          <p:nvPr/>
        </p:nvSpPr>
        <p:spPr>
          <a:xfrm>
            <a:off x="1869564" y="3469571"/>
            <a:ext cx="1818330" cy="243533"/>
          </a:xfrm>
          <a:prstGeom prst="rect">
            <a:avLst/>
          </a:prstGeom>
          <a:solidFill>
            <a:srgbClr val="51657F"/>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a:solidFill>
                  <a:schemeClr val="bg1"/>
                </a:solidFill>
              </a:rPr>
              <a:t>Assemble Team</a:t>
            </a:r>
          </a:p>
        </p:txBody>
      </p:sp>
      <p:sp>
        <p:nvSpPr>
          <p:cNvPr id="7" name="Rectangle 6">
            <a:extLst>
              <a:ext uri="{FF2B5EF4-FFF2-40B4-BE49-F238E27FC236}">
                <a16:creationId xmlns:a16="http://schemas.microsoft.com/office/drawing/2014/main" id="{6F7FDA51-2FB0-744E-9834-9DC935D62890}"/>
              </a:ext>
            </a:extLst>
          </p:cNvPr>
          <p:cNvSpPr/>
          <p:nvPr/>
        </p:nvSpPr>
        <p:spPr>
          <a:xfrm>
            <a:off x="4610708" y="3232536"/>
            <a:ext cx="1829323" cy="243533"/>
          </a:xfrm>
          <a:prstGeom prst="rect">
            <a:avLst/>
          </a:prstGeom>
          <a:solidFill>
            <a:srgbClr val="51657F"/>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a:solidFill>
                  <a:schemeClr val="bg1"/>
                </a:solidFill>
              </a:rPr>
              <a:t>FHIR Gap Analysis</a:t>
            </a:r>
          </a:p>
        </p:txBody>
      </p:sp>
      <p:sp>
        <p:nvSpPr>
          <p:cNvPr id="8" name="Rectangle 7">
            <a:extLst>
              <a:ext uri="{FF2B5EF4-FFF2-40B4-BE49-F238E27FC236}">
                <a16:creationId xmlns:a16="http://schemas.microsoft.com/office/drawing/2014/main" id="{562D79E0-BCBF-2B49-BABF-0C02C82129F9}"/>
              </a:ext>
            </a:extLst>
          </p:cNvPr>
          <p:cNvSpPr/>
          <p:nvPr/>
        </p:nvSpPr>
        <p:spPr>
          <a:xfrm>
            <a:off x="5533524" y="4099141"/>
            <a:ext cx="2736840" cy="195532"/>
          </a:xfrm>
          <a:prstGeom prst="rect">
            <a:avLst/>
          </a:prstGeom>
          <a:solidFill>
            <a:srgbClr val="51657F"/>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a:solidFill>
                  <a:schemeClr val="bg1"/>
                </a:solidFill>
              </a:rPr>
              <a:t>Build Initial RI</a:t>
            </a:r>
          </a:p>
        </p:txBody>
      </p:sp>
      <p:sp>
        <p:nvSpPr>
          <p:cNvPr id="9" name="Rectangle 8">
            <a:extLst>
              <a:ext uri="{FF2B5EF4-FFF2-40B4-BE49-F238E27FC236}">
                <a16:creationId xmlns:a16="http://schemas.microsoft.com/office/drawing/2014/main" id="{1296F9C3-9339-2243-81FB-73B939BCA11C}"/>
              </a:ext>
            </a:extLst>
          </p:cNvPr>
          <p:cNvSpPr/>
          <p:nvPr/>
        </p:nvSpPr>
        <p:spPr>
          <a:xfrm>
            <a:off x="4612825" y="2978431"/>
            <a:ext cx="1350861" cy="243533"/>
          </a:xfrm>
          <a:prstGeom prst="rect">
            <a:avLst/>
          </a:prstGeom>
          <a:solidFill>
            <a:srgbClr val="51657F"/>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a:solidFill>
                  <a:schemeClr val="bg1"/>
                </a:solidFill>
              </a:rPr>
              <a:t>IG Framework</a:t>
            </a:r>
          </a:p>
        </p:txBody>
      </p:sp>
      <p:sp>
        <p:nvSpPr>
          <p:cNvPr id="10" name="Rectangle 9">
            <a:extLst>
              <a:ext uri="{FF2B5EF4-FFF2-40B4-BE49-F238E27FC236}">
                <a16:creationId xmlns:a16="http://schemas.microsoft.com/office/drawing/2014/main" id="{A87AD1C2-F0B8-8B40-A4ED-8D05B59943CE}"/>
              </a:ext>
            </a:extLst>
          </p:cNvPr>
          <p:cNvSpPr/>
          <p:nvPr/>
        </p:nvSpPr>
        <p:spPr>
          <a:xfrm>
            <a:off x="5512536" y="2747214"/>
            <a:ext cx="2316710" cy="231217"/>
          </a:xfrm>
          <a:prstGeom prst="rect">
            <a:avLst/>
          </a:prstGeom>
          <a:solidFill>
            <a:srgbClr val="51657F"/>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a:solidFill>
                  <a:schemeClr val="bg1"/>
                </a:solidFill>
              </a:rPr>
              <a:t>Specify profiles, …</a:t>
            </a:r>
          </a:p>
        </p:txBody>
      </p:sp>
      <p:sp>
        <p:nvSpPr>
          <p:cNvPr id="11" name="Rectangle 10">
            <a:extLst>
              <a:ext uri="{FF2B5EF4-FFF2-40B4-BE49-F238E27FC236}">
                <a16:creationId xmlns:a16="http://schemas.microsoft.com/office/drawing/2014/main" id="{22DCF5F2-2563-664B-9110-CF43630CCC86}"/>
              </a:ext>
            </a:extLst>
          </p:cNvPr>
          <p:cNvSpPr/>
          <p:nvPr/>
        </p:nvSpPr>
        <p:spPr>
          <a:xfrm>
            <a:off x="4622664" y="3741879"/>
            <a:ext cx="907087" cy="346398"/>
          </a:xfrm>
          <a:prstGeom prst="rect">
            <a:avLst/>
          </a:prstGeom>
          <a:solidFill>
            <a:srgbClr val="51657F"/>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00" dirty="0">
                <a:solidFill>
                  <a:schemeClr val="bg1"/>
                </a:solidFill>
              </a:rPr>
              <a:t>RI Tech Approach</a:t>
            </a:r>
          </a:p>
        </p:txBody>
      </p:sp>
      <p:sp>
        <p:nvSpPr>
          <p:cNvPr id="12" name="Rectangle 11">
            <a:extLst>
              <a:ext uri="{FF2B5EF4-FFF2-40B4-BE49-F238E27FC236}">
                <a16:creationId xmlns:a16="http://schemas.microsoft.com/office/drawing/2014/main" id="{172AE707-2D7C-6C42-B571-01F498F153A4}"/>
              </a:ext>
            </a:extLst>
          </p:cNvPr>
          <p:cNvSpPr/>
          <p:nvPr/>
        </p:nvSpPr>
        <p:spPr>
          <a:xfrm>
            <a:off x="3687894" y="3471314"/>
            <a:ext cx="1845630" cy="243533"/>
          </a:xfrm>
          <a:prstGeom prst="rect">
            <a:avLst/>
          </a:prstGeom>
          <a:solidFill>
            <a:srgbClr val="51657F"/>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a:solidFill>
                  <a:schemeClr val="bg1"/>
                </a:solidFill>
              </a:rPr>
              <a:t>Requirements</a:t>
            </a:r>
          </a:p>
        </p:txBody>
      </p:sp>
      <p:sp>
        <p:nvSpPr>
          <p:cNvPr id="13" name="Rectangle 12">
            <a:extLst>
              <a:ext uri="{FF2B5EF4-FFF2-40B4-BE49-F238E27FC236}">
                <a16:creationId xmlns:a16="http://schemas.microsoft.com/office/drawing/2014/main" id="{53E3A4AB-D3BB-0641-822B-2E2A2AE0E613}"/>
              </a:ext>
            </a:extLst>
          </p:cNvPr>
          <p:cNvSpPr/>
          <p:nvPr/>
        </p:nvSpPr>
        <p:spPr>
          <a:xfrm>
            <a:off x="5963686" y="2984982"/>
            <a:ext cx="2306678" cy="243792"/>
          </a:xfrm>
          <a:prstGeom prst="rect">
            <a:avLst/>
          </a:prstGeom>
          <a:solidFill>
            <a:srgbClr val="51657F"/>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a:solidFill>
                  <a:schemeClr val="bg1"/>
                </a:solidFill>
              </a:rPr>
              <a:t>Create Draft IG</a:t>
            </a:r>
          </a:p>
        </p:txBody>
      </p:sp>
      <p:cxnSp>
        <p:nvCxnSpPr>
          <p:cNvPr id="14" name="Straight Arrow Connector 13">
            <a:extLst>
              <a:ext uri="{FF2B5EF4-FFF2-40B4-BE49-F238E27FC236}">
                <a16:creationId xmlns:a16="http://schemas.microsoft.com/office/drawing/2014/main" id="{CD1C2EEE-BC20-634E-94A3-9767FDAC4009}"/>
              </a:ext>
            </a:extLst>
          </p:cNvPr>
          <p:cNvCxnSpPr>
            <a:cxnSpLocks/>
          </p:cNvCxnSpPr>
          <p:nvPr/>
        </p:nvCxnSpPr>
        <p:spPr>
          <a:xfrm>
            <a:off x="1515751" y="2238117"/>
            <a:ext cx="0" cy="1153339"/>
          </a:xfrm>
          <a:prstGeom prst="straightConnector1">
            <a:avLst/>
          </a:prstGeom>
          <a:ln>
            <a:solidFill>
              <a:srgbClr val="C17D49"/>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15" name="TextBox 14">
            <a:extLst>
              <a:ext uri="{FF2B5EF4-FFF2-40B4-BE49-F238E27FC236}">
                <a16:creationId xmlns:a16="http://schemas.microsoft.com/office/drawing/2014/main" id="{291054F7-97D8-104A-BACA-77CB26DF9507}"/>
              </a:ext>
            </a:extLst>
          </p:cNvPr>
          <p:cNvSpPr txBox="1"/>
          <p:nvPr/>
        </p:nvSpPr>
        <p:spPr>
          <a:xfrm>
            <a:off x="1711802" y="2597429"/>
            <a:ext cx="2700739" cy="646331"/>
          </a:xfrm>
          <a:prstGeom prst="rect">
            <a:avLst/>
          </a:prstGeom>
          <a:noFill/>
        </p:spPr>
        <p:txBody>
          <a:bodyPr wrap="none" rtlCol="0">
            <a:spAutoFit/>
          </a:bodyPr>
          <a:lstStyle/>
          <a:p>
            <a:r>
              <a:rPr lang="en-US" dirty="0"/>
              <a:t>Implementation Guide (IG)</a:t>
            </a:r>
          </a:p>
          <a:p>
            <a:pPr algn="ctr"/>
            <a:r>
              <a:rPr lang="en-US" dirty="0"/>
              <a:t>Development</a:t>
            </a:r>
          </a:p>
        </p:txBody>
      </p:sp>
      <p:cxnSp>
        <p:nvCxnSpPr>
          <p:cNvPr id="16" name="Straight Arrow Connector 15">
            <a:extLst>
              <a:ext uri="{FF2B5EF4-FFF2-40B4-BE49-F238E27FC236}">
                <a16:creationId xmlns:a16="http://schemas.microsoft.com/office/drawing/2014/main" id="{32D2A701-C9EA-5948-80C3-EB42C8B52757}"/>
              </a:ext>
            </a:extLst>
          </p:cNvPr>
          <p:cNvCxnSpPr>
            <a:cxnSpLocks/>
          </p:cNvCxnSpPr>
          <p:nvPr/>
        </p:nvCxnSpPr>
        <p:spPr>
          <a:xfrm>
            <a:off x="1537832" y="3808135"/>
            <a:ext cx="0" cy="1058308"/>
          </a:xfrm>
          <a:prstGeom prst="straightConnector1">
            <a:avLst/>
          </a:prstGeom>
          <a:ln>
            <a:solidFill>
              <a:srgbClr val="C17D49"/>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17" name="TextBox 16">
            <a:extLst>
              <a:ext uri="{FF2B5EF4-FFF2-40B4-BE49-F238E27FC236}">
                <a16:creationId xmlns:a16="http://schemas.microsoft.com/office/drawing/2014/main" id="{B5D514FD-E6DC-3C4E-8779-B55C2C61D8C1}"/>
              </a:ext>
            </a:extLst>
          </p:cNvPr>
          <p:cNvSpPr txBox="1"/>
          <p:nvPr/>
        </p:nvSpPr>
        <p:spPr>
          <a:xfrm>
            <a:off x="1826550" y="4263111"/>
            <a:ext cx="3064172" cy="646331"/>
          </a:xfrm>
          <a:prstGeom prst="rect">
            <a:avLst/>
          </a:prstGeom>
          <a:noFill/>
        </p:spPr>
        <p:txBody>
          <a:bodyPr wrap="none" rtlCol="0">
            <a:spAutoFit/>
          </a:bodyPr>
          <a:lstStyle/>
          <a:p>
            <a:r>
              <a:rPr lang="en-US" dirty="0"/>
              <a:t>Reference Implementation (RI)</a:t>
            </a:r>
          </a:p>
          <a:p>
            <a:pPr algn="ctr"/>
            <a:r>
              <a:rPr lang="en-US" dirty="0"/>
              <a:t>Development</a:t>
            </a:r>
          </a:p>
        </p:txBody>
      </p:sp>
      <p:cxnSp>
        <p:nvCxnSpPr>
          <p:cNvPr id="18" name="Straight Arrow Connector 17">
            <a:extLst>
              <a:ext uri="{FF2B5EF4-FFF2-40B4-BE49-F238E27FC236}">
                <a16:creationId xmlns:a16="http://schemas.microsoft.com/office/drawing/2014/main" id="{025422BA-D2EC-724B-8ACD-03DB81128D99}"/>
              </a:ext>
            </a:extLst>
          </p:cNvPr>
          <p:cNvCxnSpPr>
            <a:cxnSpLocks/>
          </p:cNvCxnSpPr>
          <p:nvPr/>
        </p:nvCxnSpPr>
        <p:spPr>
          <a:xfrm flipH="1" flipV="1">
            <a:off x="7351854" y="3713976"/>
            <a:ext cx="1837505" cy="4902"/>
          </a:xfrm>
          <a:prstGeom prst="straightConnector1">
            <a:avLst/>
          </a:prstGeom>
          <a:ln w="12700">
            <a:solidFill>
              <a:srgbClr val="C17D49"/>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9" name="Straight Arrow Connector 18">
            <a:extLst>
              <a:ext uri="{FF2B5EF4-FFF2-40B4-BE49-F238E27FC236}">
                <a16:creationId xmlns:a16="http://schemas.microsoft.com/office/drawing/2014/main" id="{FCF53830-237C-0246-AB40-BF6BFCAA537F}"/>
              </a:ext>
            </a:extLst>
          </p:cNvPr>
          <p:cNvCxnSpPr>
            <a:cxnSpLocks/>
          </p:cNvCxnSpPr>
          <p:nvPr/>
        </p:nvCxnSpPr>
        <p:spPr>
          <a:xfrm flipH="1" flipV="1">
            <a:off x="3687894" y="3713104"/>
            <a:ext cx="1845630" cy="11549"/>
          </a:xfrm>
          <a:prstGeom prst="straightConnector1">
            <a:avLst/>
          </a:prstGeom>
          <a:ln w="12700">
            <a:solidFill>
              <a:srgbClr val="C17D49"/>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20" name="Straight Arrow Connector 19">
            <a:extLst>
              <a:ext uri="{FF2B5EF4-FFF2-40B4-BE49-F238E27FC236}">
                <a16:creationId xmlns:a16="http://schemas.microsoft.com/office/drawing/2014/main" id="{F9298ACE-BD3E-BA45-BF21-2FBB8EF5482D}"/>
              </a:ext>
            </a:extLst>
          </p:cNvPr>
          <p:cNvCxnSpPr>
            <a:cxnSpLocks/>
          </p:cNvCxnSpPr>
          <p:nvPr/>
        </p:nvCxnSpPr>
        <p:spPr>
          <a:xfrm flipH="1">
            <a:off x="5538274" y="3714847"/>
            <a:ext cx="1813580" cy="8759"/>
          </a:xfrm>
          <a:prstGeom prst="straightConnector1">
            <a:avLst/>
          </a:prstGeom>
          <a:ln w="12700">
            <a:solidFill>
              <a:srgbClr val="C17D49"/>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21" name="Straight Arrow Connector 20">
            <a:extLst>
              <a:ext uri="{FF2B5EF4-FFF2-40B4-BE49-F238E27FC236}">
                <a16:creationId xmlns:a16="http://schemas.microsoft.com/office/drawing/2014/main" id="{B653D217-599E-C64E-9DDF-C49536C5A2DC}"/>
              </a:ext>
            </a:extLst>
          </p:cNvPr>
          <p:cNvCxnSpPr>
            <a:cxnSpLocks/>
          </p:cNvCxnSpPr>
          <p:nvPr/>
        </p:nvCxnSpPr>
        <p:spPr>
          <a:xfrm flipH="1">
            <a:off x="1841472" y="3726396"/>
            <a:ext cx="1846422" cy="9803"/>
          </a:xfrm>
          <a:prstGeom prst="straightConnector1">
            <a:avLst/>
          </a:prstGeom>
          <a:ln w="12700">
            <a:solidFill>
              <a:srgbClr val="C17D49"/>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22" name="Rectangle 21">
            <a:extLst>
              <a:ext uri="{FF2B5EF4-FFF2-40B4-BE49-F238E27FC236}">
                <a16:creationId xmlns:a16="http://schemas.microsoft.com/office/drawing/2014/main" id="{80564B3D-AB85-1142-819C-E6AF9D202418}"/>
              </a:ext>
            </a:extLst>
          </p:cNvPr>
          <p:cNvSpPr/>
          <p:nvPr/>
        </p:nvSpPr>
        <p:spPr>
          <a:xfrm>
            <a:off x="8274137" y="4099412"/>
            <a:ext cx="915222" cy="202069"/>
          </a:xfrm>
          <a:prstGeom prst="rect">
            <a:avLst/>
          </a:prstGeom>
          <a:solidFill>
            <a:srgbClr val="51657F"/>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bg1"/>
                </a:solidFill>
              </a:rPr>
              <a:t>Test RI</a:t>
            </a:r>
          </a:p>
        </p:txBody>
      </p:sp>
      <p:sp>
        <p:nvSpPr>
          <p:cNvPr id="23" name="Rectangle 22">
            <a:extLst>
              <a:ext uri="{FF2B5EF4-FFF2-40B4-BE49-F238E27FC236}">
                <a16:creationId xmlns:a16="http://schemas.microsoft.com/office/drawing/2014/main" id="{9566E0D1-36FE-5E4A-A274-A549BEB94523}"/>
              </a:ext>
            </a:extLst>
          </p:cNvPr>
          <p:cNvSpPr/>
          <p:nvPr/>
        </p:nvSpPr>
        <p:spPr>
          <a:xfrm>
            <a:off x="9189359" y="4099413"/>
            <a:ext cx="1813580" cy="203362"/>
          </a:xfrm>
          <a:prstGeom prst="rect">
            <a:avLst/>
          </a:prstGeom>
          <a:solidFill>
            <a:srgbClr val="51657F"/>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bg1"/>
                </a:solidFill>
              </a:rPr>
              <a:t>Update Final RI</a:t>
            </a:r>
          </a:p>
        </p:txBody>
      </p:sp>
      <p:sp>
        <p:nvSpPr>
          <p:cNvPr id="24" name="Rectangle 23">
            <a:extLst>
              <a:ext uri="{FF2B5EF4-FFF2-40B4-BE49-F238E27FC236}">
                <a16:creationId xmlns:a16="http://schemas.microsoft.com/office/drawing/2014/main" id="{E205E308-E428-CA46-9204-656692DFFCA7}"/>
              </a:ext>
            </a:extLst>
          </p:cNvPr>
          <p:cNvSpPr/>
          <p:nvPr/>
        </p:nvSpPr>
        <p:spPr>
          <a:xfrm>
            <a:off x="8270362" y="2990755"/>
            <a:ext cx="1819611" cy="253005"/>
          </a:xfrm>
          <a:prstGeom prst="rect">
            <a:avLst/>
          </a:prstGeom>
          <a:solidFill>
            <a:srgbClr val="51657F"/>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a:solidFill>
                  <a:schemeClr val="bg1"/>
                </a:solidFill>
              </a:rPr>
              <a:t>Revise and Finalize IG</a:t>
            </a:r>
          </a:p>
        </p:txBody>
      </p:sp>
      <p:cxnSp>
        <p:nvCxnSpPr>
          <p:cNvPr id="25" name="Straight Arrow Connector 24">
            <a:extLst>
              <a:ext uri="{FF2B5EF4-FFF2-40B4-BE49-F238E27FC236}">
                <a16:creationId xmlns:a16="http://schemas.microsoft.com/office/drawing/2014/main" id="{1858405C-4A2A-7C4E-9006-54524403D878}"/>
              </a:ext>
            </a:extLst>
          </p:cNvPr>
          <p:cNvCxnSpPr>
            <a:cxnSpLocks/>
          </p:cNvCxnSpPr>
          <p:nvPr/>
        </p:nvCxnSpPr>
        <p:spPr>
          <a:xfrm flipV="1">
            <a:off x="3687894" y="3756817"/>
            <a:ext cx="0" cy="249464"/>
          </a:xfrm>
          <a:prstGeom prst="straightConnector1">
            <a:avLst/>
          </a:prstGeom>
          <a:ln>
            <a:headEnd type="none"/>
            <a:tailEnd type="triangle"/>
          </a:ln>
        </p:spPr>
        <p:style>
          <a:lnRef idx="1">
            <a:schemeClr val="accent1"/>
          </a:lnRef>
          <a:fillRef idx="0">
            <a:schemeClr val="accent1"/>
          </a:fillRef>
          <a:effectRef idx="0">
            <a:schemeClr val="accent1"/>
          </a:effectRef>
          <a:fontRef idx="minor">
            <a:schemeClr val="tx1"/>
          </a:fontRef>
        </p:style>
      </p:cxnSp>
      <p:sp>
        <p:nvSpPr>
          <p:cNvPr id="26" name="TextBox 25">
            <a:extLst>
              <a:ext uri="{FF2B5EF4-FFF2-40B4-BE49-F238E27FC236}">
                <a16:creationId xmlns:a16="http://schemas.microsoft.com/office/drawing/2014/main" id="{02E816F2-58F0-6D41-BAF7-3628CEBB5983}"/>
              </a:ext>
            </a:extLst>
          </p:cNvPr>
          <p:cNvSpPr txBox="1"/>
          <p:nvPr/>
        </p:nvSpPr>
        <p:spPr>
          <a:xfrm>
            <a:off x="3243763" y="4026899"/>
            <a:ext cx="919811" cy="261610"/>
          </a:xfrm>
          <a:prstGeom prst="rect">
            <a:avLst/>
          </a:prstGeom>
          <a:noFill/>
        </p:spPr>
        <p:txBody>
          <a:bodyPr wrap="square" rtlCol="0">
            <a:spAutoFit/>
          </a:bodyPr>
          <a:lstStyle/>
          <a:p>
            <a:r>
              <a:rPr lang="en-US" sz="1100" dirty="0"/>
              <a:t>Project start</a:t>
            </a:r>
          </a:p>
        </p:txBody>
      </p:sp>
      <p:cxnSp>
        <p:nvCxnSpPr>
          <p:cNvPr id="27" name="Straight Arrow Connector 26">
            <a:extLst>
              <a:ext uri="{FF2B5EF4-FFF2-40B4-BE49-F238E27FC236}">
                <a16:creationId xmlns:a16="http://schemas.microsoft.com/office/drawing/2014/main" id="{F3EEE2A7-B599-2E43-8516-1730180F76D8}"/>
              </a:ext>
            </a:extLst>
          </p:cNvPr>
          <p:cNvCxnSpPr>
            <a:cxnSpLocks/>
          </p:cNvCxnSpPr>
          <p:nvPr/>
        </p:nvCxnSpPr>
        <p:spPr>
          <a:xfrm flipH="1" flipV="1">
            <a:off x="4557086" y="2081610"/>
            <a:ext cx="1882946" cy="5472"/>
          </a:xfrm>
          <a:prstGeom prst="straightConnector1">
            <a:avLst/>
          </a:prstGeom>
          <a:ln w="12700">
            <a:solidFill>
              <a:srgbClr val="C17D49"/>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28" name="TextBox 27">
            <a:extLst>
              <a:ext uri="{FF2B5EF4-FFF2-40B4-BE49-F238E27FC236}">
                <a16:creationId xmlns:a16="http://schemas.microsoft.com/office/drawing/2014/main" id="{B85B82F1-F050-0E45-A3C6-F34FCAEA4CE3}"/>
              </a:ext>
            </a:extLst>
          </p:cNvPr>
          <p:cNvSpPr txBox="1"/>
          <p:nvPr/>
        </p:nvSpPr>
        <p:spPr>
          <a:xfrm>
            <a:off x="4853818" y="2085548"/>
            <a:ext cx="1359412" cy="430887"/>
          </a:xfrm>
          <a:prstGeom prst="rect">
            <a:avLst/>
          </a:prstGeom>
          <a:noFill/>
        </p:spPr>
        <p:txBody>
          <a:bodyPr wrap="square" rtlCol="0">
            <a:spAutoFit/>
          </a:bodyPr>
          <a:lstStyle/>
          <a:p>
            <a:r>
              <a:rPr lang="en-US" sz="1100" dirty="0"/>
              <a:t>Represents 4 weeks</a:t>
            </a:r>
          </a:p>
          <a:p>
            <a:pPr algn="ctr"/>
            <a:r>
              <a:rPr lang="en-US" sz="1100" dirty="0"/>
              <a:t>2-4 sprints</a:t>
            </a:r>
          </a:p>
        </p:txBody>
      </p:sp>
      <p:sp>
        <p:nvSpPr>
          <p:cNvPr id="29" name="TextBox 28">
            <a:extLst>
              <a:ext uri="{FF2B5EF4-FFF2-40B4-BE49-F238E27FC236}">
                <a16:creationId xmlns:a16="http://schemas.microsoft.com/office/drawing/2014/main" id="{D08BEA82-AB27-BF46-ABF7-C5BA42290617}"/>
              </a:ext>
            </a:extLst>
          </p:cNvPr>
          <p:cNvSpPr txBox="1"/>
          <p:nvPr/>
        </p:nvSpPr>
        <p:spPr>
          <a:xfrm>
            <a:off x="6969987" y="1927417"/>
            <a:ext cx="2750858" cy="369332"/>
          </a:xfrm>
          <a:prstGeom prst="rect">
            <a:avLst/>
          </a:prstGeom>
          <a:noFill/>
        </p:spPr>
        <p:txBody>
          <a:bodyPr wrap="square" rtlCol="0">
            <a:spAutoFit/>
          </a:bodyPr>
          <a:lstStyle/>
          <a:p>
            <a:r>
              <a:rPr lang="en-US" dirty="0"/>
              <a:t>Plan on 2 week sprint cycles  </a:t>
            </a:r>
          </a:p>
        </p:txBody>
      </p:sp>
      <p:sp>
        <p:nvSpPr>
          <p:cNvPr id="30" name="Rectangle 29">
            <a:extLst>
              <a:ext uri="{FF2B5EF4-FFF2-40B4-BE49-F238E27FC236}">
                <a16:creationId xmlns:a16="http://schemas.microsoft.com/office/drawing/2014/main" id="{E7B9D3A6-A8BA-464F-BEA1-83061ED6FA8B}"/>
              </a:ext>
            </a:extLst>
          </p:cNvPr>
          <p:cNvSpPr/>
          <p:nvPr/>
        </p:nvSpPr>
        <p:spPr>
          <a:xfrm>
            <a:off x="5526723" y="4301482"/>
            <a:ext cx="1825131" cy="243533"/>
          </a:xfrm>
          <a:prstGeom prst="rect">
            <a:avLst/>
          </a:prstGeom>
          <a:solidFill>
            <a:srgbClr val="51657F"/>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a:solidFill>
                  <a:schemeClr val="bg1"/>
                </a:solidFill>
              </a:rPr>
              <a:t>Build Data Set</a:t>
            </a:r>
          </a:p>
        </p:txBody>
      </p:sp>
      <p:cxnSp>
        <p:nvCxnSpPr>
          <p:cNvPr id="31" name="Straight Arrow Connector 30">
            <a:extLst>
              <a:ext uri="{FF2B5EF4-FFF2-40B4-BE49-F238E27FC236}">
                <a16:creationId xmlns:a16="http://schemas.microsoft.com/office/drawing/2014/main" id="{A4CEF951-87C9-C840-BC04-72F8967EEAE5}"/>
              </a:ext>
            </a:extLst>
          </p:cNvPr>
          <p:cNvCxnSpPr>
            <a:cxnSpLocks/>
          </p:cNvCxnSpPr>
          <p:nvPr/>
        </p:nvCxnSpPr>
        <p:spPr>
          <a:xfrm flipH="1" flipV="1">
            <a:off x="9165434" y="3723563"/>
            <a:ext cx="1837505" cy="4902"/>
          </a:xfrm>
          <a:prstGeom prst="straightConnector1">
            <a:avLst/>
          </a:prstGeom>
          <a:ln w="12700">
            <a:solidFill>
              <a:srgbClr val="C17D49"/>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32" name="TextBox 31">
            <a:extLst>
              <a:ext uri="{FF2B5EF4-FFF2-40B4-BE49-F238E27FC236}">
                <a16:creationId xmlns:a16="http://schemas.microsoft.com/office/drawing/2014/main" id="{74B186C0-102E-5F4D-B694-A1BA7AAB39D7}"/>
              </a:ext>
            </a:extLst>
          </p:cNvPr>
          <p:cNvSpPr txBox="1"/>
          <p:nvPr/>
        </p:nvSpPr>
        <p:spPr>
          <a:xfrm>
            <a:off x="2962671" y="5231750"/>
            <a:ext cx="8625759" cy="307777"/>
          </a:xfrm>
          <a:prstGeom prst="rect">
            <a:avLst/>
          </a:prstGeom>
          <a:noFill/>
        </p:spPr>
        <p:txBody>
          <a:bodyPr wrap="none" rtlCol="0">
            <a:spAutoFit/>
          </a:bodyPr>
          <a:lstStyle/>
          <a:p>
            <a:r>
              <a:rPr lang="en-US" sz="1400" dirty="0"/>
              <a:t>Week     0                   2                  4                   6                   8                  10                 12                14                 16 </a:t>
            </a:r>
          </a:p>
        </p:txBody>
      </p:sp>
      <p:sp>
        <p:nvSpPr>
          <p:cNvPr id="33" name="Rectangle 32">
            <a:extLst>
              <a:ext uri="{FF2B5EF4-FFF2-40B4-BE49-F238E27FC236}">
                <a16:creationId xmlns:a16="http://schemas.microsoft.com/office/drawing/2014/main" id="{817C64DC-7283-BA49-8F93-DF632E126D9C}"/>
              </a:ext>
            </a:extLst>
          </p:cNvPr>
          <p:cNvSpPr/>
          <p:nvPr/>
        </p:nvSpPr>
        <p:spPr>
          <a:xfrm>
            <a:off x="6439288" y="4548299"/>
            <a:ext cx="1825131" cy="243533"/>
          </a:xfrm>
          <a:prstGeom prst="rect">
            <a:avLst/>
          </a:prstGeom>
          <a:solidFill>
            <a:srgbClr val="51657F"/>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a:solidFill>
                  <a:schemeClr val="bg1"/>
                </a:solidFill>
              </a:rPr>
              <a:t>Build Test Set</a:t>
            </a:r>
          </a:p>
        </p:txBody>
      </p:sp>
    </p:spTree>
    <p:extLst>
      <p:ext uri="{BB962C8B-B14F-4D97-AF65-F5344CB8AC3E}">
        <p14:creationId xmlns:p14="http://schemas.microsoft.com/office/powerpoint/2010/main" val="2907223880"/>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8EC30F-4A6A-B441-A46D-6D676106AD40}"/>
              </a:ext>
            </a:extLst>
          </p:cNvPr>
          <p:cNvSpPr>
            <a:spLocks noGrp="1"/>
          </p:cNvSpPr>
          <p:nvPr>
            <p:ph type="title"/>
          </p:nvPr>
        </p:nvSpPr>
        <p:spPr/>
        <p:txBody>
          <a:bodyPr/>
          <a:lstStyle/>
          <a:p>
            <a:r>
              <a:rPr lang="en-US" dirty="0"/>
              <a:t>Clinical Interdisciplinary Advisory Group</a:t>
            </a:r>
          </a:p>
        </p:txBody>
      </p:sp>
      <p:sp>
        <p:nvSpPr>
          <p:cNvPr id="3" name="Content Placeholder 2">
            <a:extLst>
              <a:ext uri="{FF2B5EF4-FFF2-40B4-BE49-F238E27FC236}">
                <a16:creationId xmlns:a16="http://schemas.microsoft.com/office/drawing/2014/main" id="{D28FC6DC-79D5-C442-9E69-307964562D01}"/>
              </a:ext>
            </a:extLst>
          </p:cNvPr>
          <p:cNvSpPr>
            <a:spLocks noGrp="1"/>
          </p:cNvSpPr>
          <p:nvPr>
            <p:ph idx="1"/>
          </p:nvPr>
        </p:nvSpPr>
        <p:spPr/>
        <p:txBody>
          <a:bodyPr/>
          <a:lstStyle/>
          <a:p>
            <a:pPr marL="457200">
              <a:buFont typeface="Wingdings" pitchFamily="2" charset="2"/>
              <a:buChar char="v"/>
            </a:pPr>
            <a:r>
              <a:rPr lang="en-US" dirty="0"/>
              <a:t>   Group of clinicians from different disciplines to meet as needed to provide broad clinical expertise, such as:</a:t>
            </a:r>
          </a:p>
          <a:p>
            <a:pPr marL="749808" lvl="1">
              <a:buFont typeface="Wingdings" pitchFamily="2" charset="2"/>
              <a:buChar char="v"/>
            </a:pPr>
            <a:r>
              <a:rPr lang="en-US" dirty="0"/>
              <a:t>  Physicians</a:t>
            </a:r>
          </a:p>
          <a:p>
            <a:pPr marL="749808" lvl="1">
              <a:buFont typeface="Wingdings" pitchFamily="2" charset="2"/>
              <a:buChar char="v"/>
            </a:pPr>
            <a:r>
              <a:rPr lang="en-US" dirty="0"/>
              <a:t>  Nurses</a:t>
            </a:r>
          </a:p>
          <a:p>
            <a:pPr marL="749808" lvl="1">
              <a:buFont typeface="Wingdings" pitchFamily="2" charset="2"/>
              <a:buChar char="v"/>
            </a:pPr>
            <a:r>
              <a:rPr lang="en-US" dirty="0"/>
              <a:t>  Physical Therapists</a:t>
            </a:r>
          </a:p>
          <a:p>
            <a:pPr marL="749808" lvl="1">
              <a:buFont typeface="Wingdings" pitchFamily="2" charset="2"/>
              <a:buChar char="v"/>
            </a:pPr>
            <a:r>
              <a:rPr lang="en-US" dirty="0"/>
              <a:t>  Pharmacists</a:t>
            </a:r>
          </a:p>
          <a:p>
            <a:pPr marL="749808" lvl="1">
              <a:buFont typeface="Wingdings" pitchFamily="2" charset="2"/>
              <a:buChar char="v"/>
            </a:pPr>
            <a:r>
              <a:rPr lang="en-US" dirty="0"/>
              <a:t>  Dieticians</a:t>
            </a:r>
          </a:p>
          <a:p>
            <a:pPr marL="457200">
              <a:buFont typeface="Wingdings" pitchFamily="2" charset="2"/>
              <a:buChar char="v"/>
            </a:pPr>
            <a:r>
              <a:rPr lang="en-US" dirty="0"/>
              <a:t>   Provide guidance to Use Case Clinical Leads</a:t>
            </a:r>
          </a:p>
        </p:txBody>
      </p:sp>
    </p:spTree>
    <p:extLst>
      <p:ext uri="{BB962C8B-B14F-4D97-AF65-F5344CB8AC3E}">
        <p14:creationId xmlns:p14="http://schemas.microsoft.com/office/powerpoint/2010/main" val="459307433"/>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CEC9F000-B7A9-D843-9560-8A41B14B0B8E}"/>
              </a:ext>
            </a:extLst>
          </p:cNvPr>
          <p:cNvPicPr>
            <a:picLocks noChangeAspect="1"/>
          </p:cNvPicPr>
          <p:nvPr/>
        </p:nvPicPr>
        <p:blipFill>
          <a:blip r:embed="rId2"/>
          <a:stretch>
            <a:fillRect/>
          </a:stretch>
        </p:blipFill>
        <p:spPr>
          <a:xfrm>
            <a:off x="5464761" y="1265476"/>
            <a:ext cx="920124" cy="920124"/>
          </a:xfrm>
          <a:prstGeom prst="rect">
            <a:avLst/>
          </a:prstGeom>
        </p:spPr>
      </p:pic>
      <p:pic>
        <p:nvPicPr>
          <p:cNvPr id="4" name="Picture 3" descr="A close up of a sign&#10;&#10;Description automatically generated">
            <a:extLst>
              <a:ext uri="{FF2B5EF4-FFF2-40B4-BE49-F238E27FC236}">
                <a16:creationId xmlns:a16="http://schemas.microsoft.com/office/drawing/2014/main" id="{31FA2D53-E742-BC4F-858D-26F2235FF4E8}"/>
              </a:ext>
            </a:extLst>
          </p:cNvPr>
          <p:cNvPicPr>
            <a:picLocks noChangeAspect="1"/>
          </p:cNvPicPr>
          <p:nvPr/>
        </p:nvPicPr>
        <p:blipFill>
          <a:blip r:embed="rId3"/>
          <a:stretch>
            <a:fillRect/>
          </a:stretch>
        </p:blipFill>
        <p:spPr>
          <a:xfrm>
            <a:off x="6314816" y="3894030"/>
            <a:ext cx="1627429" cy="1068371"/>
          </a:xfrm>
          <a:prstGeom prst="rect">
            <a:avLst/>
          </a:prstGeom>
        </p:spPr>
      </p:pic>
      <p:pic>
        <p:nvPicPr>
          <p:cNvPr id="5" name="Graphic 4">
            <a:extLst>
              <a:ext uri="{FF2B5EF4-FFF2-40B4-BE49-F238E27FC236}">
                <a16:creationId xmlns:a16="http://schemas.microsoft.com/office/drawing/2014/main" id="{E4753B7E-8ED3-D44A-84BF-BEAEB8627E16}"/>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4393004" y="4022370"/>
            <a:ext cx="811691" cy="811691"/>
          </a:xfrm>
          <a:prstGeom prst="rect">
            <a:avLst/>
          </a:prstGeom>
        </p:spPr>
      </p:pic>
      <p:sp>
        <p:nvSpPr>
          <p:cNvPr id="6" name="TextBox 5">
            <a:extLst>
              <a:ext uri="{FF2B5EF4-FFF2-40B4-BE49-F238E27FC236}">
                <a16:creationId xmlns:a16="http://schemas.microsoft.com/office/drawing/2014/main" id="{7B1B172F-B52C-3345-9B00-ACE8621E8F31}"/>
              </a:ext>
            </a:extLst>
          </p:cNvPr>
          <p:cNvSpPr txBox="1"/>
          <p:nvPr/>
        </p:nvSpPr>
        <p:spPr>
          <a:xfrm>
            <a:off x="2658240" y="3040230"/>
            <a:ext cx="1229644" cy="301869"/>
          </a:xfrm>
          <a:prstGeom prst="rect">
            <a:avLst/>
          </a:prstGeom>
          <a:noFill/>
        </p:spPr>
        <p:txBody>
          <a:bodyPr wrap="none" rtlCol="0">
            <a:spAutoFit/>
          </a:bodyPr>
          <a:lstStyle/>
          <a:p>
            <a:r>
              <a:rPr lang="en-US" dirty="0"/>
              <a:t>Care Setting A</a:t>
            </a:r>
          </a:p>
        </p:txBody>
      </p:sp>
      <p:sp>
        <p:nvSpPr>
          <p:cNvPr id="7" name="TextBox 6">
            <a:extLst>
              <a:ext uri="{FF2B5EF4-FFF2-40B4-BE49-F238E27FC236}">
                <a16:creationId xmlns:a16="http://schemas.microsoft.com/office/drawing/2014/main" id="{40123F60-70B1-1E4E-B8E5-DFF1CDF986D8}"/>
              </a:ext>
            </a:extLst>
          </p:cNvPr>
          <p:cNvSpPr txBox="1"/>
          <p:nvPr/>
        </p:nvSpPr>
        <p:spPr>
          <a:xfrm>
            <a:off x="7769151" y="3044277"/>
            <a:ext cx="1223092" cy="301869"/>
          </a:xfrm>
          <a:prstGeom prst="rect">
            <a:avLst/>
          </a:prstGeom>
          <a:noFill/>
        </p:spPr>
        <p:txBody>
          <a:bodyPr wrap="none" rtlCol="0">
            <a:spAutoFit/>
          </a:bodyPr>
          <a:lstStyle/>
          <a:p>
            <a:r>
              <a:rPr lang="en-US" dirty="0"/>
              <a:t>Care Setting B</a:t>
            </a:r>
          </a:p>
        </p:txBody>
      </p:sp>
      <p:sp>
        <p:nvSpPr>
          <p:cNvPr id="8" name="TextBox 7">
            <a:extLst>
              <a:ext uri="{FF2B5EF4-FFF2-40B4-BE49-F238E27FC236}">
                <a16:creationId xmlns:a16="http://schemas.microsoft.com/office/drawing/2014/main" id="{7D5FC806-574F-8C46-A3C5-F4A7D26235E4}"/>
              </a:ext>
            </a:extLst>
          </p:cNvPr>
          <p:cNvSpPr txBox="1"/>
          <p:nvPr/>
        </p:nvSpPr>
        <p:spPr>
          <a:xfrm>
            <a:off x="3910974" y="4813648"/>
            <a:ext cx="1755084" cy="301869"/>
          </a:xfrm>
          <a:prstGeom prst="rect">
            <a:avLst/>
          </a:prstGeom>
          <a:noFill/>
        </p:spPr>
        <p:txBody>
          <a:bodyPr wrap="none" rtlCol="0">
            <a:spAutoFit/>
          </a:bodyPr>
          <a:lstStyle/>
          <a:p>
            <a:r>
              <a:rPr lang="en-US" dirty="0"/>
              <a:t>Data Element Library</a:t>
            </a:r>
          </a:p>
        </p:txBody>
      </p:sp>
      <p:sp>
        <p:nvSpPr>
          <p:cNvPr id="9" name="TextBox 8">
            <a:extLst>
              <a:ext uri="{FF2B5EF4-FFF2-40B4-BE49-F238E27FC236}">
                <a16:creationId xmlns:a16="http://schemas.microsoft.com/office/drawing/2014/main" id="{28437C80-65D5-2C4F-9882-68B7DCC6748F}"/>
              </a:ext>
            </a:extLst>
          </p:cNvPr>
          <p:cNvSpPr txBox="1"/>
          <p:nvPr/>
        </p:nvSpPr>
        <p:spPr>
          <a:xfrm>
            <a:off x="5521837" y="2187859"/>
            <a:ext cx="693722" cy="301869"/>
          </a:xfrm>
          <a:prstGeom prst="rect">
            <a:avLst/>
          </a:prstGeom>
          <a:noFill/>
        </p:spPr>
        <p:txBody>
          <a:bodyPr wrap="none" rtlCol="0">
            <a:spAutoFit/>
          </a:bodyPr>
          <a:lstStyle/>
          <a:p>
            <a:r>
              <a:rPr lang="en-US" dirty="0"/>
              <a:t>Patient</a:t>
            </a:r>
          </a:p>
        </p:txBody>
      </p:sp>
      <p:sp>
        <p:nvSpPr>
          <p:cNvPr id="10" name="TextBox 9">
            <a:extLst>
              <a:ext uri="{FF2B5EF4-FFF2-40B4-BE49-F238E27FC236}">
                <a16:creationId xmlns:a16="http://schemas.microsoft.com/office/drawing/2014/main" id="{6ED3A8BF-7043-5447-B380-369EC7B15C82}"/>
              </a:ext>
            </a:extLst>
          </p:cNvPr>
          <p:cNvSpPr txBox="1"/>
          <p:nvPr/>
        </p:nvSpPr>
        <p:spPr>
          <a:xfrm>
            <a:off x="6612388" y="4731220"/>
            <a:ext cx="1126611" cy="301869"/>
          </a:xfrm>
          <a:prstGeom prst="rect">
            <a:avLst/>
          </a:prstGeom>
          <a:noFill/>
        </p:spPr>
        <p:txBody>
          <a:bodyPr wrap="none" rtlCol="0">
            <a:spAutoFit/>
          </a:bodyPr>
          <a:lstStyle/>
          <a:p>
            <a:r>
              <a:rPr lang="en-US" dirty="0"/>
              <a:t>Assessments</a:t>
            </a:r>
          </a:p>
        </p:txBody>
      </p:sp>
      <p:cxnSp>
        <p:nvCxnSpPr>
          <p:cNvPr id="11" name="Straight Arrow Connector 10">
            <a:extLst>
              <a:ext uri="{FF2B5EF4-FFF2-40B4-BE49-F238E27FC236}">
                <a16:creationId xmlns:a16="http://schemas.microsoft.com/office/drawing/2014/main" id="{B0ED68A5-F114-AD45-885E-678A6FC81ABC}"/>
              </a:ext>
            </a:extLst>
          </p:cNvPr>
          <p:cNvCxnSpPr>
            <a:cxnSpLocks/>
          </p:cNvCxnSpPr>
          <p:nvPr/>
        </p:nvCxnSpPr>
        <p:spPr>
          <a:xfrm>
            <a:off x="4265511" y="3070689"/>
            <a:ext cx="2721931" cy="918235"/>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12" name="Straight Arrow Connector 11">
            <a:extLst>
              <a:ext uri="{FF2B5EF4-FFF2-40B4-BE49-F238E27FC236}">
                <a16:creationId xmlns:a16="http://schemas.microsoft.com/office/drawing/2014/main" id="{6710B5F4-CC7E-B74A-97DD-AAA30B541D69}"/>
              </a:ext>
            </a:extLst>
          </p:cNvPr>
          <p:cNvCxnSpPr>
            <a:cxnSpLocks/>
          </p:cNvCxnSpPr>
          <p:nvPr/>
        </p:nvCxnSpPr>
        <p:spPr>
          <a:xfrm flipH="1">
            <a:off x="7365071" y="3172975"/>
            <a:ext cx="404079" cy="817838"/>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13" name="Straight Arrow Connector 12">
            <a:extLst>
              <a:ext uri="{FF2B5EF4-FFF2-40B4-BE49-F238E27FC236}">
                <a16:creationId xmlns:a16="http://schemas.microsoft.com/office/drawing/2014/main" id="{BF28EBB8-127D-E046-A1C8-7E3A94F7B6D5}"/>
              </a:ext>
            </a:extLst>
          </p:cNvPr>
          <p:cNvCxnSpPr>
            <a:cxnSpLocks/>
          </p:cNvCxnSpPr>
          <p:nvPr/>
        </p:nvCxnSpPr>
        <p:spPr>
          <a:xfrm flipH="1">
            <a:off x="4953624" y="3053275"/>
            <a:ext cx="2733286" cy="937539"/>
          </a:xfrm>
          <a:prstGeom prst="straightConnector1">
            <a:avLst/>
          </a:prstGeom>
          <a:ln w="38100">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4" name="Straight Arrow Connector 13">
            <a:extLst>
              <a:ext uri="{FF2B5EF4-FFF2-40B4-BE49-F238E27FC236}">
                <a16:creationId xmlns:a16="http://schemas.microsoft.com/office/drawing/2014/main" id="{5A6680A5-CFA8-C346-87EA-3EE0CD6CAB7C}"/>
              </a:ext>
            </a:extLst>
          </p:cNvPr>
          <p:cNvCxnSpPr>
            <a:cxnSpLocks/>
          </p:cNvCxnSpPr>
          <p:nvPr/>
        </p:nvCxnSpPr>
        <p:spPr>
          <a:xfrm>
            <a:off x="4114026" y="3161298"/>
            <a:ext cx="461969" cy="732732"/>
          </a:xfrm>
          <a:prstGeom prst="straightConnector1">
            <a:avLst/>
          </a:prstGeom>
          <a:ln w="38100">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5" name="Straight Arrow Connector 14">
            <a:extLst>
              <a:ext uri="{FF2B5EF4-FFF2-40B4-BE49-F238E27FC236}">
                <a16:creationId xmlns:a16="http://schemas.microsoft.com/office/drawing/2014/main" id="{DB5A3144-7AAD-2146-B148-63D8C6E0CECB}"/>
              </a:ext>
            </a:extLst>
          </p:cNvPr>
          <p:cNvCxnSpPr>
            <a:cxnSpLocks/>
          </p:cNvCxnSpPr>
          <p:nvPr/>
        </p:nvCxnSpPr>
        <p:spPr>
          <a:xfrm flipH="1">
            <a:off x="4114026" y="2780208"/>
            <a:ext cx="3572884" cy="0"/>
          </a:xfrm>
          <a:prstGeom prst="straightConnector1">
            <a:avLst/>
          </a:prstGeom>
          <a:ln w="38100">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6" name="Straight Arrow Connector 15">
            <a:extLst>
              <a:ext uri="{FF2B5EF4-FFF2-40B4-BE49-F238E27FC236}">
                <a16:creationId xmlns:a16="http://schemas.microsoft.com/office/drawing/2014/main" id="{F2B3C15B-D25F-4D4A-B712-035DAB60608C}"/>
              </a:ext>
            </a:extLst>
          </p:cNvPr>
          <p:cNvCxnSpPr>
            <a:cxnSpLocks/>
          </p:cNvCxnSpPr>
          <p:nvPr/>
        </p:nvCxnSpPr>
        <p:spPr>
          <a:xfrm flipH="1">
            <a:off x="4089474" y="1845371"/>
            <a:ext cx="1418419" cy="627339"/>
          </a:xfrm>
          <a:prstGeom prst="straightConnector1">
            <a:avLst/>
          </a:prstGeom>
          <a:ln w="38100">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7" name="Straight Arrow Connector 16">
            <a:extLst>
              <a:ext uri="{FF2B5EF4-FFF2-40B4-BE49-F238E27FC236}">
                <a16:creationId xmlns:a16="http://schemas.microsoft.com/office/drawing/2014/main" id="{84857D1C-778B-4440-BA66-545C341B8CF1}"/>
              </a:ext>
            </a:extLst>
          </p:cNvPr>
          <p:cNvCxnSpPr>
            <a:cxnSpLocks/>
          </p:cNvCxnSpPr>
          <p:nvPr/>
        </p:nvCxnSpPr>
        <p:spPr>
          <a:xfrm flipH="1" flipV="1">
            <a:off x="6328972" y="1821082"/>
            <a:ext cx="1428500" cy="645290"/>
          </a:xfrm>
          <a:prstGeom prst="straightConnector1">
            <a:avLst/>
          </a:prstGeom>
          <a:ln w="38100">
            <a:headEnd type="triangle"/>
            <a:tailEnd type="triangle"/>
          </a:ln>
        </p:spPr>
        <p:style>
          <a:lnRef idx="1">
            <a:schemeClr val="accent1"/>
          </a:lnRef>
          <a:fillRef idx="0">
            <a:schemeClr val="accent1"/>
          </a:fillRef>
          <a:effectRef idx="0">
            <a:schemeClr val="accent1"/>
          </a:effectRef>
          <a:fontRef idx="minor">
            <a:schemeClr val="tx1"/>
          </a:fontRef>
        </p:style>
      </p:cxnSp>
      <p:pic>
        <p:nvPicPr>
          <p:cNvPr id="18" name="Graphic 17">
            <a:extLst>
              <a:ext uri="{FF2B5EF4-FFF2-40B4-BE49-F238E27FC236}">
                <a16:creationId xmlns:a16="http://schemas.microsoft.com/office/drawing/2014/main" id="{3C916B11-CF87-CC45-B2F5-7FF5FD4A56BC}"/>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8011512" y="2316469"/>
            <a:ext cx="739588" cy="739588"/>
          </a:xfrm>
          <a:prstGeom prst="rect">
            <a:avLst/>
          </a:prstGeom>
        </p:spPr>
      </p:pic>
      <p:pic>
        <p:nvPicPr>
          <p:cNvPr id="19" name="Graphic 18">
            <a:extLst>
              <a:ext uri="{FF2B5EF4-FFF2-40B4-BE49-F238E27FC236}">
                <a16:creationId xmlns:a16="http://schemas.microsoft.com/office/drawing/2014/main" id="{065AE48D-112D-CD4F-8FCC-75672B9B09E7}"/>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3095844" y="2316469"/>
            <a:ext cx="739588" cy="739588"/>
          </a:xfrm>
          <a:prstGeom prst="rect">
            <a:avLst/>
          </a:prstGeom>
        </p:spPr>
      </p:pic>
      <p:sp>
        <p:nvSpPr>
          <p:cNvPr id="20" name="Oval 19">
            <a:extLst>
              <a:ext uri="{FF2B5EF4-FFF2-40B4-BE49-F238E27FC236}">
                <a16:creationId xmlns:a16="http://schemas.microsoft.com/office/drawing/2014/main" id="{DE3B554A-94B5-B943-8057-5B494922A5C9}"/>
              </a:ext>
            </a:extLst>
          </p:cNvPr>
          <p:cNvSpPr/>
          <p:nvPr/>
        </p:nvSpPr>
        <p:spPr>
          <a:xfrm>
            <a:off x="5760651" y="2849103"/>
            <a:ext cx="362965" cy="362658"/>
          </a:xfrm>
          <a:prstGeom prst="ellipse">
            <a:avLst/>
          </a:prstGeom>
          <a:noFill/>
          <a:ln w="285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accent1"/>
                </a:solidFill>
              </a:rPr>
              <a:t>1</a:t>
            </a:r>
            <a:endParaRPr lang="en-US" dirty="0">
              <a:solidFill>
                <a:schemeClr val="accent1">
                  <a:lumMod val="50000"/>
                </a:schemeClr>
              </a:solidFill>
            </a:endParaRPr>
          </a:p>
        </p:txBody>
      </p:sp>
      <p:sp>
        <p:nvSpPr>
          <p:cNvPr id="21" name="Oval 20">
            <a:extLst>
              <a:ext uri="{FF2B5EF4-FFF2-40B4-BE49-F238E27FC236}">
                <a16:creationId xmlns:a16="http://schemas.microsoft.com/office/drawing/2014/main" id="{44A038AB-ECA8-8241-A3E2-C9FC9E47B4ED}"/>
              </a:ext>
            </a:extLst>
          </p:cNvPr>
          <p:cNvSpPr/>
          <p:nvPr/>
        </p:nvSpPr>
        <p:spPr>
          <a:xfrm>
            <a:off x="4546170" y="1716364"/>
            <a:ext cx="362965" cy="362658"/>
          </a:xfrm>
          <a:prstGeom prst="ellipse">
            <a:avLst/>
          </a:prstGeom>
          <a:noFill/>
          <a:ln w="285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accent1"/>
                </a:solidFill>
              </a:rPr>
              <a:t>2</a:t>
            </a:r>
            <a:endParaRPr lang="en-US" dirty="0">
              <a:solidFill>
                <a:schemeClr val="accent1">
                  <a:lumMod val="50000"/>
                </a:schemeClr>
              </a:solidFill>
            </a:endParaRPr>
          </a:p>
        </p:txBody>
      </p:sp>
      <p:sp>
        <p:nvSpPr>
          <p:cNvPr id="22" name="Oval 21">
            <a:extLst>
              <a:ext uri="{FF2B5EF4-FFF2-40B4-BE49-F238E27FC236}">
                <a16:creationId xmlns:a16="http://schemas.microsoft.com/office/drawing/2014/main" id="{CA268DB7-6E7F-CF45-962E-731E6EA4932E}"/>
              </a:ext>
            </a:extLst>
          </p:cNvPr>
          <p:cNvSpPr/>
          <p:nvPr/>
        </p:nvSpPr>
        <p:spPr>
          <a:xfrm>
            <a:off x="3938929" y="3491376"/>
            <a:ext cx="362965" cy="362658"/>
          </a:xfrm>
          <a:prstGeom prst="ellipse">
            <a:avLst/>
          </a:prstGeom>
          <a:noFill/>
          <a:ln w="285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accent1"/>
                </a:solidFill>
              </a:rPr>
              <a:t>3</a:t>
            </a:r>
            <a:endParaRPr lang="en-US" dirty="0">
              <a:solidFill>
                <a:schemeClr val="accent1">
                  <a:lumMod val="50000"/>
                </a:schemeClr>
              </a:solidFill>
            </a:endParaRPr>
          </a:p>
        </p:txBody>
      </p:sp>
      <p:sp>
        <p:nvSpPr>
          <p:cNvPr id="23" name="Oval 22">
            <a:extLst>
              <a:ext uri="{FF2B5EF4-FFF2-40B4-BE49-F238E27FC236}">
                <a16:creationId xmlns:a16="http://schemas.microsoft.com/office/drawing/2014/main" id="{4A431832-8CB7-5B43-A433-540DACB21E6C}"/>
              </a:ext>
            </a:extLst>
          </p:cNvPr>
          <p:cNvSpPr/>
          <p:nvPr/>
        </p:nvSpPr>
        <p:spPr>
          <a:xfrm>
            <a:off x="6215559" y="3902366"/>
            <a:ext cx="362965" cy="362658"/>
          </a:xfrm>
          <a:prstGeom prst="ellipse">
            <a:avLst/>
          </a:prstGeom>
          <a:noFill/>
          <a:ln w="285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accent1"/>
                </a:solidFill>
              </a:rPr>
              <a:t>4</a:t>
            </a:r>
            <a:endParaRPr lang="en-US" dirty="0">
              <a:solidFill>
                <a:schemeClr val="accent1">
                  <a:lumMod val="50000"/>
                </a:schemeClr>
              </a:solidFill>
            </a:endParaRPr>
          </a:p>
        </p:txBody>
      </p:sp>
      <p:sp>
        <p:nvSpPr>
          <p:cNvPr id="24" name="Oval 23">
            <a:extLst>
              <a:ext uri="{FF2B5EF4-FFF2-40B4-BE49-F238E27FC236}">
                <a16:creationId xmlns:a16="http://schemas.microsoft.com/office/drawing/2014/main" id="{E24AF180-EB5C-A540-944B-F6D0AD669ACB}"/>
              </a:ext>
            </a:extLst>
          </p:cNvPr>
          <p:cNvSpPr/>
          <p:nvPr/>
        </p:nvSpPr>
        <p:spPr>
          <a:xfrm>
            <a:off x="6951778" y="1716364"/>
            <a:ext cx="362965" cy="362658"/>
          </a:xfrm>
          <a:prstGeom prst="ellipse">
            <a:avLst/>
          </a:prstGeom>
          <a:noFill/>
          <a:ln w="285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accent1"/>
                </a:solidFill>
              </a:rPr>
              <a:t>5</a:t>
            </a:r>
            <a:endParaRPr lang="en-US" dirty="0">
              <a:solidFill>
                <a:schemeClr val="accent1">
                  <a:lumMod val="50000"/>
                </a:schemeClr>
              </a:solidFill>
            </a:endParaRPr>
          </a:p>
        </p:txBody>
      </p:sp>
      <p:sp>
        <p:nvSpPr>
          <p:cNvPr id="25" name="Oval 24">
            <a:extLst>
              <a:ext uri="{FF2B5EF4-FFF2-40B4-BE49-F238E27FC236}">
                <a16:creationId xmlns:a16="http://schemas.microsoft.com/office/drawing/2014/main" id="{AC4AE3B1-3B76-C244-9022-ED53771EDA3D}"/>
              </a:ext>
            </a:extLst>
          </p:cNvPr>
          <p:cNvSpPr/>
          <p:nvPr/>
        </p:nvSpPr>
        <p:spPr>
          <a:xfrm>
            <a:off x="5235155" y="3911774"/>
            <a:ext cx="362965" cy="362658"/>
          </a:xfrm>
          <a:prstGeom prst="ellipse">
            <a:avLst/>
          </a:prstGeom>
          <a:noFill/>
          <a:ln w="285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accent1"/>
                </a:solidFill>
              </a:rPr>
              <a:t>6</a:t>
            </a:r>
            <a:endParaRPr lang="en-US" dirty="0">
              <a:solidFill>
                <a:schemeClr val="accent1">
                  <a:lumMod val="50000"/>
                </a:schemeClr>
              </a:solidFill>
            </a:endParaRPr>
          </a:p>
        </p:txBody>
      </p:sp>
      <p:sp>
        <p:nvSpPr>
          <p:cNvPr id="26" name="Oval 25">
            <a:extLst>
              <a:ext uri="{FF2B5EF4-FFF2-40B4-BE49-F238E27FC236}">
                <a16:creationId xmlns:a16="http://schemas.microsoft.com/office/drawing/2014/main" id="{91EC2107-94AA-D549-9AB6-58311F925720}"/>
              </a:ext>
            </a:extLst>
          </p:cNvPr>
          <p:cNvSpPr/>
          <p:nvPr/>
        </p:nvSpPr>
        <p:spPr>
          <a:xfrm>
            <a:off x="7640763" y="3526409"/>
            <a:ext cx="362965" cy="362658"/>
          </a:xfrm>
          <a:prstGeom prst="ellipse">
            <a:avLst/>
          </a:prstGeom>
          <a:noFill/>
          <a:ln w="285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accent1"/>
                </a:solidFill>
              </a:rPr>
              <a:t>7</a:t>
            </a:r>
            <a:endParaRPr lang="en-US" dirty="0">
              <a:solidFill>
                <a:schemeClr val="accent1">
                  <a:lumMod val="50000"/>
                </a:schemeClr>
              </a:solidFill>
            </a:endParaRPr>
          </a:p>
        </p:txBody>
      </p:sp>
      <p:sp>
        <p:nvSpPr>
          <p:cNvPr id="27" name="TextBox 26">
            <a:extLst>
              <a:ext uri="{FF2B5EF4-FFF2-40B4-BE49-F238E27FC236}">
                <a16:creationId xmlns:a16="http://schemas.microsoft.com/office/drawing/2014/main" id="{22CA8096-44AC-DB4C-A90B-10EDD225B876}"/>
              </a:ext>
            </a:extLst>
          </p:cNvPr>
          <p:cNvSpPr txBox="1"/>
          <p:nvPr/>
        </p:nvSpPr>
        <p:spPr>
          <a:xfrm>
            <a:off x="453534" y="592050"/>
            <a:ext cx="2478095" cy="1569660"/>
          </a:xfrm>
          <a:prstGeom prst="rect">
            <a:avLst/>
          </a:prstGeom>
          <a:noFill/>
        </p:spPr>
        <p:txBody>
          <a:bodyPr wrap="square" rtlCol="0">
            <a:spAutoFit/>
          </a:bodyPr>
          <a:lstStyle/>
          <a:p>
            <a:r>
              <a:rPr lang="en-US" sz="1600" dirty="0"/>
              <a:t>1) Care Setting A discharges a patient and refers them to Care Setting B.  A discharge summary is sent via FHIR from Care Setting A to Care Setting B.</a:t>
            </a:r>
          </a:p>
        </p:txBody>
      </p:sp>
      <p:sp>
        <p:nvSpPr>
          <p:cNvPr id="28" name="TextBox 27">
            <a:extLst>
              <a:ext uri="{FF2B5EF4-FFF2-40B4-BE49-F238E27FC236}">
                <a16:creationId xmlns:a16="http://schemas.microsoft.com/office/drawing/2014/main" id="{229DB89F-6C7D-EF4D-98D1-AB05365E6762}"/>
              </a:ext>
            </a:extLst>
          </p:cNvPr>
          <p:cNvSpPr txBox="1"/>
          <p:nvPr/>
        </p:nvSpPr>
        <p:spPr>
          <a:xfrm>
            <a:off x="360880" y="4067750"/>
            <a:ext cx="2901337" cy="1815882"/>
          </a:xfrm>
          <a:prstGeom prst="rect">
            <a:avLst/>
          </a:prstGeom>
          <a:noFill/>
        </p:spPr>
        <p:txBody>
          <a:bodyPr wrap="square" rtlCol="0">
            <a:spAutoFit/>
          </a:bodyPr>
          <a:lstStyle/>
          <a:p>
            <a:r>
              <a:rPr lang="en-US" sz="1600" dirty="0"/>
              <a:t>2) The discharge summary is made available to the patient through a notification to their smart phone.  The patient (or family caregiver) can review the discharge summary for reference and correctness.</a:t>
            </a:r>
          </a:p>
        </p:txBody>
      </p:sp>
      <p:sp>
        <p:nvSpPr>
          <p:cNvPr id="29" name="TextBox 28">
            <a:extLst>
              <a:ext uri="{FF2B5EF4-FFF2-40B4-BE49-F238E27FC236}">
                <a16:creationId xmlns:a16="http://schemas.microsoft.com/office/drawing/2014/main" id="{D4C4CD7E-96FD-084A-BA37-4906A9763F3A}"/>
              </a:ext>
            </a:extLst>
          </p:cNvPr>
          <p:cNvSpPr txBox="1"/>
          <p:nvPr/>
        </p:nvSpPr>
        <p:spPr>
          <a:xfrm>
            <a:off x="3758586" y="5519005"/>
            <a:ext cx="3783724" cy="584775"/>
          </a:xfrm>
          <a:prstGeom prst="rect">
            <a:avLst/>
          </a:prstGeom>
          <a:noFill/>
        </p:spPr>
        <p:txBody>
          <a:bodyPr wrap="square" rtlCol="0">
            <a:spAutoFit/>
          </a:bodyPr>
          <a:lstStyle/>
          <a:p>
            <a:r>
              <a:rPr lang="en-US" sz="1600" dirty="0"/>
              <a:t>3)  Care Setting A completes assessment using standardized values from DEL</a:t>
            </a:r>
          </a:p>
        </p:txBody>
      </p:sp>
      <p:sp>
        <p:nvSpPr>
          <p:cNvPr id="30" name="TextBox 29">
            <a:extLst>
              <a:ext uri="{FF2B5EF4-FFF2-40B4-BE49-F238E27FC236}">
                <a16:creationId xmlns:a16="http://schemas.microsoft.com/office/drawing/2014/main" id="{032EBE3B-A97C-024E-8338-F2B72E207D40}"/>
              </a:ext>
            </a:extLst>
          </p:cNvPr>
          <p:cNvSpPr txBox="1"/>
          <p:nvPr/>
        </p:nvSpPr>
        <p:spPr>
          <a:xfrm>
            <a:off x="8179479" y="5420002"/>
            <a:ext cx="3216165" cy="830997"/>
          </a:xfrm>
          <a:prstGeom prst="rect">
            <a:avLst/>
          </a:prstGeom>
          <a:noFill/>
        </p:spPr>
        <p:txBody>
          <a:bodyPr wrap="square" rtlCol="0">
            <a:spAutoFit/>
          </a:bodyPr>
          <a:lstStyle/>
          <a:p>
            <a:r>
              <a:rPr lang="en-US" sz="1600" dirty="0"/>
              <a:t>4) Care Setting A submits their assessment using DEL values to CMS iQIES system</a:t>
            </a:r>
          </a:p>
        </p:txBody>
      </p:sp>
      <p:sp>
        <p:nvSpPr>
          <p:cNvPr id="31" name="TextBox 30">
            <a:extLst>
              <a:ext uri="{FF2B5EF4-FFF2-40B4-BE49-F238E27FC236}">
                <a16:creationId xmlns:a16="http://schemas.microsoft.com/office/drawing/2014/main" id="{B9FB1821-5821-364E-A8E1-86F38CF348D2}"/>
              </a:ext>
            </a:extLst>
          </p:cNvPr>
          <p:cNvSpPr txBox="1"/>
          <p:nvPr/>
        </p:nvSpPr>
        <p:spPr>
          <a:xfrm>
            <a:off x="9297909" y="3581894"/>
            <a:ext cx="2664395" cy="1323439"/>
          </a:xfrm>
          <a:prstGeom prst="rect">
            <a:avLst/>
          </a:prstGeom>
          <a:noFill/>
        </p:spPr>
        <p:txBody>
          <a:bodyPr wrap="square" rtlCol="0">
            <a:spAutoFit/>
          </a:bodyPr>
          <a:lstStyle/>
          <a:p>
            <a:r>
              <a:rPr lang="en-US" sz="1600" dirty="0"/>
              <a:t>5) Care Setting B makes the discharge summary available to the patient (or family caregiver) for reference and correctness. </a:t>
            </a:r>
          </a:p>
        </p:txBody>
      </p:sp>
      <p:sp>
        <p:nvSpPr>
          <p:cNvPr id="32" name="TextBox 31">
            <a:extLst>
              <a:ext uri="{FF2B5EF4-FFF2-40B4-BE49-F238E27FC236}">
                <a16:creationId xmlns:a16="http://schemas.microsoft.com/office/drawing/2014/main" id="{E7F5FCE3-B7F3-A340-A961-C289A5EE2C00}"/>
              </a:ext>
            </a:extLst>
          </p:cNvPr>
          <p:cNvSpPr txBox="1"/>
          <p:nvPr/>
        </p:nvSpPr>
        <p:spPr>
          <a:xfrm>
            <a:off x="10050889" y="1142933"/>
            <a:ext cx="1823285" cy="1323439"/>
          </a:xfrm>
          <a:prstGeom prst="rect">
            <a:avLst/>
          </a:prstGeom>
          <a:noFill/>
        </p:spPr>
        <p:txBody>
          <a:bodyPr wrap="square" rtlCol="0">
            <a:spAutoFit/>
          </a:bodyPr>
          <a:lstStyle/>
          <a:p>
            <a:r>
              <a:rPr lang="en-US" sz="1600" dirty="0"/>
              <a:t>6) Care Setting B completes assessment using standardized values from DEL</a:t>
            </a:r>
          </a:p>
        </p:txBody>
      </p:sp>
      <p:sp>
        <p:nvSpPr>
          <p:cNvPr id="33" name="TextBox 32">
            <a:extLst>
              <a:ext uri="{FF2B5EF4-FFF2-40B4-BE49-F238E27FC236}">
                <a16:creationId xmlns:a16="http://schemas.microsoft.com/office/drawing/2014/main" id="{828B4B09-52C4-C44E-8E38-48D49B8FB911}"/>
              </a:ext>
            </a:extLst>
          </p:cNvPr>
          <p:cNvSpPr txBox="1"/>
          <p:nvPr/>
        </p:nvSpPr>
        <p:spPr>
          <a:xfrm>
            <a:off x="7059843" y="286526"/>
            <a:ext cx="3881463" cy="584775"/>
          </a:xfrm>
          <a:prstGeom prst="rect">
            <a:avLst/>
          </a:prstGeom>
          <a:noFill/>
        </p:spPr>
        <p:txBody>
          <a:bodyPr wrap="square" rtlCol="0">
            <a:spAutoFit/>
          </a:bodyPr>
          <a:lstStyle/>
          <a:p>
            <a:r>
              <a:rPr lang="en-US" sz="1600" dirty="0"/>
              <a:t>7) Care Setting B submits their assessment using DEL values to CMS iQIES system</a:t>
            </a:r>
          </a:p>
        </p:txBody>
      </p:sp>
      <p:sp>
        <p:nvSpPr>
          <p:cNvPr id="34" name="Down Arrow 33">
            <a:extLst>
              <a:ext uri="{FF2B5EF4-FFF2-40B4-BE49-F238E27FC236}">
                <a16:creationId xmlns:a16="http://schemas.microsoft.com/office/drawing/2014/main" id="{0AEA03DD-776A-F64A-B667-413878DB0B61}"/>
              </a:ext>
            </a:extLst>
          </p:cNvPr>
          <p:cNvSpPr/>
          <p:nvPr/>
        </p:nvSpPr>
        <p:spPr>
          <a:xfrm>
            <a:off x="1515987" y="2518482"/>
            <a:ext cx="279380" cy="1135352"/>
          </a:xfrm>
          <a:prstGeom prst="downArrow">
            <a:avLst/>
          </a:prstGeom>
          <a:solidFill>
            <a:schemeClr val="accent2"/>
          </a:solid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Down Arrow 34">
            <a:extLst>
              <a:ext uri="{FF2B5EF4-FFF2-40B4-BE49-F238E27FC236}">
                <a16:creationId xmlns:a16="http://schemas.microsoft.com/office/drawing/2014/main" id="{F6C4C373-FD1E-D044-BE02-F11A1135B1C7}"/>
              </a:ext>
            </a:extLst>
          </p:cNvPr>
          <p:cNvSpPr/>
          <p:nvPr/>
        </p:nvSpPr>
        <p:spPr>
          <a:xfrm rot="18968352">
            <a:off x="3300921" y="5060596"/>
            <a:ext cx="279380" cy="627080"/>
          </a:xfrm>
          <a:prstGeom prst="downArrow">
            <a:avLst/>
          </a:prstGeom>
          <a:solidFill>
            <a:schemeClr val="accent2"/>
          </a:solid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Down Arrow 35">
            <a:extLst>
              <a:ext uri="{FF2B5EF4-FFF2-40B4-BE49-F238E27FC236}">
                <a16:creationId xmlns:a16="http://schemas.microsoft.com/office/drawing/2014/main" id="{78FD6E52-59A6-754D-B160-1ACA2FEEFDD2}"/>
              </a:ext>
            </a:extLst>
          </p:cNvPr>
          <p:cNvSpPr/>
          <p:nvPr/>
        </p:nvSpPr>
        <p:spPr>
          <a:xfrm rot="16200000">
            <a:off x="7563308" y="5426928"/>
            <a:ext cx="279380" cy="675386"/>
          </a:xfrm>
          <a:prstGeom prst="downArrow">
            <a:avLst/>
          </a:prstGeom>
          <a:solidFill>
            <a:schemeClr val="accent2"/>
          </a:solid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Down Arrow 36">
            <a:extLst>
              <a:ext uri="{FF2B5EF4-FFF2-40B4-BE49-F238E27FC236}">
                <a16:creationId xmlns:a16="http://schemas.microsoft.com/office/drawing/2014/main" id="{750DFF8D-CCB7-E243-B07B-0114C2CF0F36}"/>
              </a:ext>
            </a:extLst>
          </p:cNvPr>
          <p:cNvSpPr/>
          <p:nvPr/>
        </p:nvSpPr>
        <p:spPr>
          <a:xfrm rot="14013668">
            <a:off x="10135774" y="4769351"/>
            <a:ext cx="279380" cy="675386"/>
          </a:xfrm>
          <a:prstGeom prst="downArrow">
            <a:avLst/>
          </a:prstGeom>
          <a:solidFill>
            <a:schemeClr val="accent2"/>
          </a:solid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Down Arrow 37">
            <a:extLst>
              <a:ext uri="{FF2B5EF4-FFF2-40B4-BE49-F238E27FC236}">
                <a16:creationId xmlns:a16="http://schemas.microsoft.com/office/drawing/2014/main" id="{C79425D5-1C62-9B41-AD25-7B4734C7DBEA}"/>
              </a:ext>
            </a:extLst>
          </p:cNvPr>
          <p:cNvSpPr/>
          <p:nvPr/>
        </p:nvSpPr>
        <p:spPr>
          <a:xfrm rot="10800000">
            <a:off x="10801616" y="2518482"/>
            <a:ext cx="279380" cy="823617"/>
          </a:xfrm>
          <a:prstGeom prst="downArrow">
            <a:avLst/>
          </a:prstGeom>
          <a:solidFill>
            <a:schemeClr val="accent2"/>
          </a:solid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Down Arrow 38">
            <a:extLst>
              <a:ext uri="{FF2B5EF4-FFF2-40B4-BE49-F238E27FC236}">
                <a16:creationId xmlns:a16="http://schemas.microsoft.com/office/drawing/2014/main" id="{84F5B2E1-C932-CF4E-9DD8-896312FAE094}"/>
              </a:ext>
            </a:extLst>
          </p:cNvPr>
          <p:cNvSpPr/>
          <p:nvPr/>
        </p:nvSpPr>
        <p:spPr>
          <a:xfrm rot="7674641">
            <a:off x="9510480" y="893825"/>
            <a:ext cx="279380" cy="675386"/>
          </a:xfrm>
          <a:prstGeom prst="downArrow">
            <a:avLst/>
          </a:prstGeom>
          <a:solidFill>
            <a:schemeClr val="accent2"/>
          </a:solid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TextBox 41">
            <a:extLst>
              <a:ext uri="{FF2B5EF4-FFF2-40B4-BE49-F238E27FC236}">
                <a16:creationId xmlns:a16="http://schemas.microsoft.com/office/drawing/2014/main" id="{24383D5B-36D0-9241-B3A1-9599EDB5CFE2}"/>
              </a:ext>
            </a:extLst>
          </p:cNvPr>
          <p:cNvSpPr txBox="1"/>
          <p:nvPr/>
        </p:nvSpPr>
        <p:spPr>
          <a:xfrm>
            <a:off x="3889094" y="486137"/>
            <a:ext cx="184731" cy="369332"/>
          </a:xfrm>
          <a:prstGeom prst="rect">
            <a:avLst/>
          </a:prstGeom>
          <a:noFill/>
        </p:spPr>
        <p:txBody>
          <a:bodyPr wrap="none" rtlCol="0">
            <a:spAutoFit/>
          </a:bodyPr>
          <a:lstStyle/>
          <a:p>
            <a:endParaRPr lang="en-US" dirty="0"/>
          </a:p>
        </p:txBody>
      </p:sp>
      <p:sp>
        <p:nvSpPr>
          <p:cNvPr id="43" name="Title 1">
            <a:extLst>
              <a:ext uri="{FF2B5EF4-FFF2-40B4-BE49-F238E27FC236}">
                <a16:creationId xmlns:a16="http://schemas.microsoft.com/office/drawing/2014/main" id="{8DB0D549-E8ED-BF49-8B43-D65C2A21C753}"/>
              </a:ext>
            </a:extLst>
          </p:cNvPr>
          <p:cNvSpPr txBox="1">
            <a:spLocks/>
          </p:cNvSpPr>
          <p:nvPr/>
        </p:nvSpPr>
        <p:spPr>
          <a:xfrm>
            <a:off x="3095844" y="310482"/>
            <a:ext cx="3212948" cy="417946"/>
          </a:xfrm>
          <a:prstGeom prst="rect">
            <a:avLst/>
          </a:prstGeom>
        </p:spPr>
        <p:txBody>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sz="2800" b="1" dirty="0"/>
              <a:t>Use case components</a:t>
            </a:r>
          </a:p>
        </p:txBody>
      </p:sp>
    </p:spTree>
    <p:extLst>
      <p:ext uri="{BB962C8B-B14F-4D97-AF65-F5344CB8AC3E}">
        <p14:creationId xmlns:p14="http://schemas.microsoft.com/office/powerpoint/2010/main" val="25251622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7"/>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5"/>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20"/>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4"/>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28"/>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21"/>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16"/>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35"/>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29"/>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22"/>
                                        </p:tgtEl>
                                        <p:attrNameLst>
                                          <p:attrName>style.visibility</p:attrName>
                                        </p:attrNameLst>
                                      </p:cBhvr>
                                      <p:to>
                                        <p:strVal val="visible"/>
                                      </p:to>
                                    </p:set>
                                  </p:childTnLst>
                                </p:cTn>
                              </p:par>
                              <p:par>
                                <p:cTn id="29" presetID="1" presetClass="entr" presetSubtype="0" fill="hold" nodeType="withEffect">
                                  <p:stCondLst>
                                    <p:cond delay="0"/>
                                  </p:stCondLst>
                                  <p:childTnLst>
                                    <p:set>
                                      <p:cBhvr>
                                        <p:cTn id="30" dur="1" fill="hold">
                                          <p:stCondLst>
                                            <p:cond delay="0"/>
                                          </p:stCondLst>
                                        </p:cTn>
                                        <p:tgtEl>
                                          <p:spTgt spid="14"/>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36"/>
                                        </p:tgtEl>
                                        <p:attrNameLst>
                                          <p:attrName>style.visibility</p:attrName>
                                        </p:attrNameLst>
                                      </p:cBhvr>
                                      <p:to>
                                        <p:strVal val="visible"/>
                                      </p:to>
                                    </p:set>
                                  </p:childTnLst>
                                </p:cTn>
                              </p:par>
                              <p:par>
                                <p:cTn id="35" presetID="1" presetClass="entr" presetSubtype="0" fill="hold" grpId="0" nodeType="withEffect">
                                  <p:stCondLst>
                                    <p:cond delay="0"/>
                                  </p:stCondLst>
                                  <p:childTnLst>
                                    <p:set>
                                      <p:cBhvr>
                                        <p:cTn id="36" dur="1" fill="hold">
                                          <p:stCondLst>
                                            <p:cond delay="0"/>
                                          </p:stCondLst>
                                        </p:cTn>
                                        <p:tgtEl>
                                          <p:spTgt spid="30"/>
                                        </p:tgtEl>
                                        <p:attrNameLst>
                                          <p:attrName>style.visibility</p:attrName>
                                        </p:attrNameLst>
                                      </p:cBhvr>
                                      <p:to>
                                        <p:strVal val="visible"/>
                                      </p:to>
                                    </p:set>
                                  </p:childTnLst>
                                </p:cTn>
                              </p:par>
                              <p:par>
                                <p:cTn id="37" presetID="1" presetClass="entr" presetSubtype="0" fill="hold" nodeType="withEffect">
                                  <p:stCondLst>
                                    <p:cond delay="0"/>
                                  </p:stCondLst>
                                  <p:childTnLst>
                                    <p:set>
                                      <p:cBhvr>
                                        <p:cTn id="38" dur="1" fill="hold">
                                          <p:stCondLst>
                                            <p:cond delay="0"/>
                                          </p:stCondLst>
                                        </p:cTn>
                                        <p:tgtEl>
                                          <p:spTgt spid="11"/>
                                        </p:tgtEl>
                                        <p:attrNameLst>
                                          <p:attrName>style.visibility</p:attrName>
                                        </p:attrNameLst>
                                      </p:cBhvr>
                                      <p:to>
                                        <p:strVal val="visible"/>
                                      </p:to>
                                    </p:set>
                                  </p:childTnLst>
                                </p:cTn>
                              </p:par>
                              <p:par>
                                <p:cTn id="39" presetID="1" presetClass="entr" presetSubtype="0" fill="hold" grpId="0" nodeType="withEffect">
                                  <p:stCondLst>
                                    <p:cond delay="0"/>
                                  </p:stCondLst>
                                  <p:childTnLst>
                                    <p:set>
                                      <p:cBhvr>
                                        <p:cTn id="40" dur="1" fill="hold">
                                          <p:stCondLst>
                                            <p:cond delay="0"/>
                                          </p:stCondLst>
                                        </p:cTn>
                                        <p:tgtEl>
                                          <p:spTgt spid="23"/>
                                        </p:tgtEl>
                                        <p:attrNameLst>
                                          <p:attrName>style.visibility</p:attrName>
                                        </p:attrNameLst>
                                      </p:cBhvr>
                                      <p:to>
                                        <p:strVal val="visible"/>
                                      </p:to>
                                    </p:set>
                                  </p:childTnLst>
                                </p:cTn>
                              </p:par>
                            </p:childTnLst>
                          </p:cTn>
                        </p:par>
                      </p:childTnLst>
                    </p:cTn>
                  </p:par>
                  <p:par>
                    <p:cTn id="41" fill="hold">
                      <p:stCondLst>
                        <p:cond delay="indefinite"/>
                      </p:stCondLst>
                      <p:childTnLst>
                        <p:par>
                          <p:cTn id="42" fill="hold">
                            <p:stCondLst>
                              <p:cond delay="0"/>
                            </p:stCondLst>
                            <p:childTnLst>
                              <p:par>
                                <p:cTn id="43" presetID="1" presetClass="entr" presetSubtype="0" fill="hold" grpId="0" nodeType="clickEffect">
                                  <p:stCondLst>
                                    <p:cond delay="0"/>
                                  </p:stCondLst>
                                  <p:childTnLst>
                                    <p:set>
                                      <p:cBhvr>
                                        <p:cTn id="44" dur="1" fill="hold">
                                          <p:stCondLst>
                                            <p:cond delay="0"/>
                                          </p:stCondLst>
                                        </p:cTn>
                                        <p:tgtEl>
                                          <p:spTgt spid="24"/>
                                        </p:tgtEl>
                                        <p:attrNameLst>
                                          <p:attrName>style.visibility</p:attrName>
                                        </p:attrNameLst>
                                      </p:cBhvr>
                                      <p:to>
                                        <p:strVal val="visible"/>
                                      </p:to>
                                    </p:set>
                                  </p:childTnLst>
                                </p:cTn>
                              </p:par>
                              <p:par>
                                <p:cTn id="45" presetID="1" presetClass="entr" presetSubtype="0" fill="hold" nodeType="withEffect">
                                  <p:stCondLst>
                                    <p:cond delay="0"/>
                                  </p:stCondLst>
                                  <p:childTnLst>
                                    <p:set>
                                      <p:cBhvr>
                                        <p:cTn id="46" dur="1" fill="hold">
                                          <p:stCondLst>
                                            <p:cond delay="0"/>
                                          </p:stCondLst>
                                        </p:cTn>
                                        <p:tgtEl>
                                          <p:spTgt spid="17"/>
                                        </p:tgtEl>
                                        <p:attrNameLst>
                                          <p:attrName>style.visibility</p:attrName>
                                        </p:attrNameLst>
                                      </p:cBhvr>
                                      <p:to>
                                        <p:strVal val="visible"/>
                                      </p:to>
                                    </p:set>
                                  </p:childTnLst>
                                </p:cTn>
                              </p:par>
                              <p:par>
                                <p:cTn id="47" presetID="1" presetClass="entr" presetSubtype="0" fill="hold" grpId="0" nodeType="withEffect">
                                  <p:stCondLst>
                                    <p:cond delay="0"/>
                                  </p:stCondLst>
                                  <p:childTnLst>
                                    <p:set>
                                      <p:cBhvr>
                                        <p:cTn id="48" dur="1" fill="hold">
                                          <p:stCondLst>
                                            <p:cond delay="0"/>
                                          </p:stCondLst>
                                        </p:cTn>
                                        <p:tgtEl>
                                          <p:spTgt spid="31"/>
                                        </p:tgtEl>
                                        <p:attrNameLst>
                                          <p:attrName>style.visibility</p:attrName>
                                        </p:attrNameLst>
                                      </p:cBhvr>
                                      <p:to>
                                        <p:strVal val="visible"/>
                                      </p:to>
                                    </p:set>
                                  </p:childTnLst>
                                </p:cTn>
                              </p:par>
                              <p:par>
                                <p:cTn id="49" presetID="1" presetClass="entr" presetSubtype="0" fill="hold" grpId="0" nodeType="withEffect">
                                  <p:stCondLst>
                                    <p:cond delay="0"/>
                                  </p:stCondLst>
                                  <p:childTnLst>
                                    <p:set>
                                      <p:cBhvr>
                                        <p:cTn id="50" dur="1" fill="hold">
                                          <p:stCondLst>
                                            <p:cond delay="0"/>
                                          </p:stCondLst>
                                        </p:cTn>
                                        <p:tgtEl>
                                          <p:spTgt spid="37"/>
                                        </p:tgtEl>
                                        <p:attrNameLst>
                                          <p:attrName>style.visibility</p:attrName>
                                        </p:attrNameLst>
                                      </p:cBhvr>
                                      <p:to>
                                        <p:strVal val="visible"/>
                                      </p:to>
                                    </p:set>
                                  </p:childTnLst>
                                </p:cTn>
                              </p:par>
                            </p:childTnLst>
                          </p:cTn>
                        </p:par>
                      </p:childTnLst>
                    </p:cTn>
                  </p:par>
                  <p:par>
                    <p:cTn id="51" fill="hold">
                      <p:stCondLst>
                        <p:cond delay="indefinite"/>
                      </p:stCondLst>
                      <p:childTnLst>
                        <p:par>
                          <p:cTn id="52" fill="hold">
                            <p:stCondLst>
                              <p:cond delay="0"/>
                            </p:stCondLst>
                            <p:childTnLst>
                              <p:par>
                                <p:cTn id="53" presetID="1" presetClass="entr" presetSubtype="0" fill="hold" grpId="0" nodeType="clickEffect">
                                  <p:stCondLst>
                                    <p:cond delay="0"/>
                                  </p:stCondLst>
                                  <p:childTnLst>
                                    <p:set>
                                      <p:cBhvr>
                                        <p:cTn id="54" dur="1" fill="hold">
                                          <p:stCondLst>
                                            <p:cond delay="0"/>
                                          </p:stCondLst>
                                        </p:cTn>
                                        <p:tgtEl>
                                          <p:spTgt spid="32"/>
                                        </p:tgtEl>
                                        <p:attrNameLst>
                                          <p:attrName>style.visibility</p:attrName>
                                        </p:attrNameLst>
                                      </p:cBhvr>
                                      <p:to>
                                        <p:strVal val="visible"/>
                                      </p:to>
                                    </p:set>
                                  </p:childTnLst>
                                </p:cTn>
                              </p:par>
                              <p:par>
                                <p:cTn id="55" presetID="1" presetClass="entr" presetSubtype="0" fill="hold" grpId="0" nodeType="withEffect">
                                  <p:stCondLst>
                                    <p:cond delay="0"/>
                                  </p:stCondLst>
                                  <p:childTnLst>
                                    <p:set>
                                      <p:cBhvr>
                                        <p:cTn id="56" dur="1" fill="hold">
                                          <p:stCondLst>
                                            <p:cond delay="0"/>
                                          </p:stCondLst>
                                        </p:cTn>
                                        <p:tgtEl>
                                          <p:spTgt spid="38"/>
                                        </p:tgtEl>
                                        <p:attrNameLst>
                                          <p:attrName>style.visibility</p:attrName>
                                        </p:attrNameLst>
                                      </p:cBhvr>
                                      <p:to>
                                        <p:strVal val="visible"/>
                                      </p:to>
                                    </p:set>
                                  </p:childTnLst>
                                </p:cTn>
                              </p:par>
                              <p:par>
                                <p:cTn id="57" presetID="1" presetClass="entr" presetSubtype="0" fill="hold" nodeType="withEffect">
                                  <p:stCondLst>
                                    <p:cond delay="0"/>
                                  </p:stCondLst>
                                  <p:childTnLst>
                                    <p:set>
                                      <p:cBhvr>
                                        <p:cTn id="58" dur="1" fill="hold">
                                          <p:stCondLst>
                                            <p:cond delay="0"/>
                                          </p:stCondLst>
                                        </p:cTn>
                                        <p:tgtEl>
                                          <p:spTgt spid="13"/>
                                        </p:tgtEl>
                                        <p:attrNameLst>
                                          <p:attrName>style.visibility</p:attrName>
                                        </p:attrNameLst>
                                      </p:cBhvr>
                                      <p:to>
                                        <p:strVal val="visible"/>
                                      </p:to>
                                    </p:set>
                                  </p:childTnLst>
                                </p:cTn>
                              </p:par>
                              <p:par>
                                <p:cTn id="59" presetID="1" presetClass="entr" presetSubtype="0" fill="hold" grpId="0" nodeType="withEffect">
                                  <p:stCondLst>
                                    <p:cond delay="0"/>
                                  </p:stCondLst>
                                  <p:childTnLst>
                                    <p:set>
                                      <p:cBhvr>
                                        <p:cTn id="60" dur="1" fill="hold">
                                          <p:stCondLst>
                                            <p:cond delay="0"/>
                                          </p:stCondLst>
                                        </p:cTn>
                                        <p:tgtEl>
                                          <p:spTgt spid="25"/>
                                        </p:tgtEl>
                                        <p:attrNameLst>
                                          <p:attrName>style.visibility</p:attrName>
                                        </p:attrNameLst>
                                      </p:cBhvr>
                                      <p:to>
                                        <p:strVal val="visible"/>
                                      </p:to>
                                    </p:set>
                                  </p:childTnLst>
                                </p:cTn>
                              </p:par>
                            </p:childTnLst>
                          </p:cTn>
                        </p:par>
                      </p:childTnLst>
                    </p:cTn>
                  </p:par>
                  <p:par>
                    <p:cTn id="61" fill="hold">
                      <p:stCondLst>
                        <p:cond delay="indefinite"/>
                      </p:stCondLst>
                      <p:childTnLst>
                        <p:par>
                          <p:cTn id="62" fill="hold">
                            <p:stCondLst>
                              <p:cond delay="0"/>
                            </p:stCondLst>
                            <p:childTnLst>
                              <p:par>
                                <p:cTn id="63" presetID="1" presetClass="entr" presetSubtype="0" fill="hold" grpId="0" nodeType="clickEffect">
                                  <p:stCondLst>
                                    <p:cond delay="0"/>
                                  </p:stCondLst>
                                  <p:childTnLst>
                                    <p:set>
                                      <p:cBhvr>
                                        <p:cTn id="64" dur="1" fill="hold">
                                          <p:stCondLst>
                                            <p:cond delay="0"/>
                                          </p:stCondLst>
                                        </p:cTn>
                                        <p:tgtEl>
                                          <p:spTgt spid="26"/>
                                        </p:tgtEl>
                                        <p:attrNameLst>
                                          <p:attrName>style.visibility</p:attrName>
                                        </p:attrNameLst>
                                      </p:cBhvr>
                                      <p:to>
                                        <p:strVal val="visible"/>
                                      </p:to>
                                    </p:set>
                                  </p:childTnLst>
                                </p:cTn>
                              </p:par>
                              <p:par>
                                <p:cTn id="65" presetID="1" presetClass="entr" presetSubtype="0" fill="hold" nodeType="withEffect">
                                  <p:stCondLst>
                                    <p:cond delay="0"/>
                                  </p:stCondLst>
                                  <p:childTnLst>
                                    <p:set>
                                      <p:cBhvr>
                                        <p:cTn id="66" dur="1" fill="hold">
                                          <p:stCondLst>
                                            <p:cond delay="0"/>
                                          </p:stCondLst>
                                        </p:cTn>
                                        <p:tgtEl>
                                          <p:spTgt spid="12"/>
                                        </p:tgtEl>
                                        <p:attrNameLst>
                                          <p:attrName>style.visibility</p:attrName>
                                        </p:attrNameLst>
                                      </p:cBhvr>
                                      <p:to>
                                        <p:strVal val="visible"/>
                                      </p:to>
                                    </p:set>
                                  </p:childTnLst>
                                </p:cTn>
                              </p:par>
                              <p:par>
                                <p:cTn id="67" presetID="1" presetClass="entr" presetSubtype="0" fill="hold" grpId="0" nodeType="withEffect">
                                  <p:stCondLst>
                                    <p:cond delay="0"/>
                                  </p:stCondLst>
                                  <p:childTnLst>
                                    <p:set>
                                      <p:cBhvr>
                                        <p:cTn id="68" dur="1" fill="hold">
                                          <p:stCondLst>
                                            <p:cond delay="0"/>
                                          </p:stCondLst>
                                        </p:cTn>
                                        <p:tgtEl>
                                          <p:spTgt spid="39"/>
                                        </p:tgtEl>
                                        <p:attrNameLst>
                                          <p:attrName>style.visibility</p:attrName>
                                        </p:attrNameLst>
                                      </p:cBhvr>
                                      <p:to>
                                        <p:strVal val="visible"/>
                                      </p:to>
                                    </p:set>
                                  </p:childTnLst>
                                </p:cTn>
                              </p:par>
                              <p:par>
                                <p:cTn id="69" presetID="1" presetClass="entr" presetSubtype="0" fill="hold" grpId="0" nodeType="withEffect">
                                  <p:stCondLst>
                                    <p:cond delay="0"/>
                                  </p:stCondLst>
                                  <p:childTnLst>
                                    <p:set>
                                      <p:cBhvr>
                                        <p:cTn id="70" dur="1" fill="hold">
                                          <p:stCondLst>
                                            <p:cond delay="0"/>
                                          </p:stCondLst>
                                        </p:cTn>
                                        <p:tgtEl>
                                          <p:spTgt spid="3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animBg="1"/>
      <p:bldP spid="21" grpId="0" animBg="1"/>
      <p:bldP spid="22" grpId="0" animBg="1"/>
      <p:bldP spid="23" grpId="0" animBg="1"/>
      <p:bldP spid="24" grpId="0" animBg="1"/>
      <p:bldP spid="25" grpId="0" animBg="1"/>
      <p:bldP spid="26" grpId="0" animBg="1"/>
      <p:bldP spid="27" grpId="0"/>
      <p:bldP spid="28" grpId="0"/>
      <p:bldP spid="29" grpId="0"/>
      <p:bldP spid="30" grpId="0"/>
      <p:bldP spid="31" grpId="0"/>
      <p:bldP spid="32" grpId="0"/>
      <p:bldP spid="33" grpId="0"/>
      <p:bldP spid="34" grpId="0" animBg="1"/>
      <p:bldP spid="35" grpId="0" animBg="1"/>
      <p:bldP spid="36" grpId="0" animBg="1"/>
      <p:bldP spid="37" grpId="0" animBg="1"/>
      <p:bldP spid="38" grpId="0" animBg="1"/>
      <p:bldP spid="39" grpId="0" animBg="1"/>
    </p:bld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13B708-434C-5240-8EB1-15B77CB66E01}"/>
              </a:ext>
            </a:extLst>
          </p:cNvPr>
          <p:cNvSpPr>
            <a:spLocks noGrp="1"/>
          </p:cNvSpPr>
          <p:nvPr>
            <p:ph type="title"/>
          </p:nvPr>
        </p:nvSpPr>
        <p:spPr/>
        <p:txBody>
          <a:bodyPr/>
          <a:lstStyle/>
          <a:p>
            <a:r>
              <a:rPr lang="en-US" dirty="0"/>
              <a:t>Conferences</a:t>
            </a:r>
          </a:p>
        </p:txBody>
      </p:sp>
      <p:sp>
        <p:nvSpPr>
          <p:cNvPr id="3" name="Content Placeholder 2">
            <a:extLst>
              <a:ext uri="{FF2B5EF4-FFF2-40B4-BE49-F238E27FC236}">
                <a16:creationId xmlns:a16="http://schemas.microsoft.com/office/drawing/2014/main" id="{A6FAF293-C1A2-DC4D-9627-F431B75AC133}"/>
              </a:ext>
            </a:extLst>
          </p:cNvPr>
          <p:cNvSpPr>
            <a:spLocks noGrp="1"/>
          </p:cNvSpPr>
          <p:nvPr>
            <p:ph idx="1"/>
          </p:nvPr>
        </p:nvSpPr>
        <p:spPr/>
        <p:txBody>
          <a:bodyPr/>
          <a:lstStyle/>
          <a:p>
            <a:pPr lvl="1"/>
            <a:r>
              <a:rPr lang="en-US" dirty="0"/>
              <a:t>June 10-12: </a:t>
            </a:r>
            <a:r>
              <a:rPr lang="en-US" dirty="0">
                <a:solidFill>
                  <a:schemeClr val="accent2"/>
                </a:solidFill>
                <a:hlinkClick r:id="rId2">
                  <a:extLst>
                    <a:ext uri="{A12FA001-AC4F-418D-AE19-62706E023703}">
                      <ahyp:hlinkClr xmlns:ahyp="http://schemas.microsoft.com/office/drawing/2018/hyperlinkcolor" val="tx"/>
                    </a:ext>
                  </a:extLst>
                </a:hlinkClick>
              </a:rPr>
              <a:t>FHIR Dev Days</a:t>
            </a:r>
            <a:r>
              <a:rPr lang="en-US" dirty="0">
                <a:solidFill>
                  <a:schemeClr val="accent2"/>
                </a:solidFill>
              </a:rPr>
              <a:t> </a:t>
            </a:r>
            <a:r>
              <a:rPr lang="en-US" dirty="0"/>
              <a:t>(Redmond, WA)</a:t>
            </a:r>
          </a:p>
          <a:p>
            <a:pPr lvl="1"/>
            <a:r>
              <a:rPr lang="en-US" dirty="0"/>
              <a:t>June 23-25: </a:t>
            </a:r>
            <a:r>
              <a:rPr lang="en-US" u="sng" dirty="0">
                <a:solidFill>
                  <a:schemeClr val="accent2"/>
                </a:solidFill>
                <a:hlinkClick r:id="rId3">
                  <a:extLst>
                    <a:ext uri="{A12FA001-AC4F-418D-AE19-62706E023703}">
                      <ahyp:hlinkClr xmlns:ahyp="http://schemas.microsoft.com/office/drawing/2018/hyperlinkcolor" val="tx"/>
                    </a:ext>
                  </a:extLst>
                </a:hlinkClick>
              </a:rPr>
              <a:t>Collaborative Care &amp; Health IT Innovations Summit</a:t>
            </a:r>
            <a:r>
              <a:rPr lang="en-US" dirty="0">
                <a:solidFill>
                  <a:schemeClr val="accent2"/>
                </a:solidFill>
              </a:rPr>
              <a:t> </a:t>
            </a:r>
            <a:r>
              <a:rPr lang="en-US" dirty="0"/>
              <a:t>(Baltimore, MD)</a:t>
            </a:r>
          </a:p>
          <a:p>
            <a:pPr lvl="1"/>
            <a:r>
              <a:rPr lang="en-US" dirty="0"/>
              <a:t>August 21-22: </a:t>
            </a:r>
            <a:r>
              <a:rPr lang="en-US" u="sng" dirty="0">
                <a:solidFill>
                  <a:schemeClr val="accent2"/>
                </a:solidFill>
                <a:hlinkClick r:id="rId4">
                  <a:extLst>
                    <a:ext uri="{A12FA001-AC4F-418D-AE19-62706E023703}">
                      <ahyp:hlinkClr xmlns:ahyp="http://schemas.microsoft.com/office/drawing/2018/hyperlinkcolor" val="tx"/>
                    </a:ext>
                  </a:extLst>
                </a:hlinkClick>
              </a:rPr>
              <a:t>ONC Interoperability Forum</a:t>
            </a:r>
            <a:r>
              <a:rPr lang="en-US" dirty="0">
                <a:solidFill>
                  <a:schemeClr val="accent2"/>
                </a:solidFill>
              </a:rPr>
              <a:t> </a:t>
            </a:r>
            <a:r>
              <a:rPr lang="en-US" dirty="0">
                <a:solidFill>
                  <a:schemeClr val="tx1"/>
                </a:solidFill>
              </a:rPr>
              <a:t>(DC)</a:t>
            </a:r>
            <a:endParaRPr lang="en-US" dirty="0">
              <a:solidFill>
                <a:schemeClr val="accent2"/>
              </a:solidFill>
            </a:endParaRPr>
          </a:p>
          <a:p>
            <a:pPr lvl="1"/>
            <a:r>
              <a:rPr lang="en-US" dirty="0"/>
              <a:t>September 14-20: </a:t>
            </a:r>
            <a:r>
              <a:rPr lang="en-US" u="sng" dirty="0">
                <a:solidFill>
                  <a:schemeClr val="accent2"/>
                </a:solidFill>
                <a:hlinkClick r:id="rId5">
                  <a:extLst>
                    <a:ext uri="{A12FA001-AC4F-418D-AE19-62706E023703}">
                      <ahyp:hlinkClr xmlns:ahyp="http://schemas.microsoft.com/office/drawing/2018/hyperlinkcolor" val="tx"/>
                    </a:ext>
                  </a:extLst>
                </a:hlinkClick>
              </a:rPr>
              <a:t>HL7 33rd Annual Plenary &amp; Working Group Meeting</a:t>
            </a:r>
            <a:r>
              <a:rPr lang="en-US" u="sng" dirty="0">
                <a:solidFill>
                  <a:schemeClr val="accent2"/>
                </a:solidFill>
              </a:rPr>
              <a:t> </a:t>
            </a:r>
            <a:r>
              <a:rPr lang="en-US" dirty="0"/>
              <a:t>(Atlanta, GA)</a:t>
            </a:r>
          </a:p>
          <a:p>
            <a:pPr marL="201168" lvl="1" indent="0">
              <a:buNone/>
            </a:pPr>
            <a:endParaRPr lang="en-US" dirty="0">
              <a:solidFill>
                <a:schemeClr val="accent2"/>
              </a:solidFill>
            </a:endParaRPr>
          </a:p>
        </p:txBody>
      </p:sp>
    </p:spTree>
    <p:extLst>
      <p:ext uri="{BB962C8B-B14F-4D97-AF65-F5344CB8AC3E}">
        <p14:creationId xmlns:p14="http://schemas.microsoft.com/office/powerpoint/2010/main" val="324976497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81E329DA-3747-CC40-AA19-E6681E900A28}"/>
              </a:ext>
            </a:extLst>
          </p:cNvPr>
          <p:cNvSpPr/>
          <p:nvPr/>
        </p:nvSpPr>
        <p:spPr>
          <a:xfrm>
            <a:off x="217170" y="1600200"/>
            <a:ext cx="11075670" cy="27432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a:extLst>
              <a:ext uri="{FF2B5EF4-FFF2-40B4-BE49-F238E27FC236}">
                <a16:creationId xmlns:a16="http://schemas.microsoft.com/office/drawing/2014/main" id="{01F8E907-D0F2-9346-8133-DCD241447CF0}"/>
              </a:ext>
            </a:extLst>
          </p:cNvPr>
          <p:cNvPicPr>
            <a:picLocks noChangeAspect="1"/>
          </p:cNvPicPr>
          <p:nvPr/>
        </p:nvPicPr>
        <p:blipFill>
          <a:blip r:embed="rId2"/>
          <a:stretch>
            <a:fillRect/>
          </a:stretch>
        </p:blipFill>
        <p:spPr>
          <a:xfrm>
            <a:off x="355623" y="0"/>
            <a:ext cx="8491197" cy="6255483"/>
          </a:xfrm>
          <a:prstGeom prst="rect">
            <a:avLst/>
          </a:prstGeom>
        </p:spPr>
      </p:pic>
      <p:pic>
        <p:nvPicPr>
          <p:cNvPr id="7" name="Picture 6">
            <a:extLst>
              <a:ext uri="{FF2B5EF4-FFF2-40B4-BE49-F238E27FC236}">
                <a16:creationId xmlns:a16="http://schemas.microsoft.com/office/drawing/2014/main" id="{54FBC44E-4ACE-D840-9515-8C10187D8BE4}"/>
              </a:ext>
            </a:extLst>
          </p:cNvPr>
          <p:cNvPicPr>
            <a:picLocks noChangeAspect="1"/>
          </p:cNvPicPr>
          <p:nvPr/>
        </p:nvPicPr>
        <p:blipFill>
          <a:blip r:embed="rId3"/>
          <a:stretch>
            <a:fillRect/>
          </a:stretch>
        </p:blipFill>
        <p:spPr>
          <a:xfrm>
            <a:off x="9253220" y="171026"/>
            <a:ext cx="1701800" cy="1155700"/>
          </a:xfrm>
          <a:prstGeom prst="rect">
            <a:avLst/>
          </a:prstGeom>
        </p:spPr>
      </p:pic>
      <p:pic>
        <p:nvPicPr>
          <p:cNvPr id="8" name="Picture 7">
            <a:extLst>
              <a:ext uri="{FF2B5EF4-FFF2-40B4-BE49-F238E27FC236}">
                <a16:creationId xmlns:a16="http://schemas.microsoft.com/office/drawing/2014/main" id="{3A6A9BCB-F3E6-F24D-868E-C60A8B4687B2}"/>
              </a:ext>
            </a:extLst>
          </p:cNvPr>
          <p:cNvPicPr>
            <a:picLocks noChangeAspect="1"/>
          </p:cNvPicPr>
          <p:nvPr/>
        </p:nvPicPr>
        <p:blipFill>
          <a:blip r:embed="rId4"/>
          <a:stretch>
            <a:fillRect/>
          </a:stretch>
        </p:blipFill>
        <p:spPr>
          <a:xfrm>
            <a:off x="8845550" y="2429241"/>
            <a:ext cx="2311400" cy="698500"/>
          </a:xfrm>
          <a:prstGeom prst="rect">
            <a:avLst/>
          </a:prstGeom>
        </p:spPr>
      </p:pic>
      <p:sp>
        <p:nvSpPr>
          <p:cNvPr id="10" name="TextBox 9">
            <a:extLst>
              <a:ext uri="{FF2B5EF4-FFF2-40B4-BE49-F238E27FC236}">
                <a16:creationId xmlns:a16="http://schemas.microsoft.com/office/drawing/2014/main" id="{C517F857-075A-EE41-8FA1-5EF9E1A27644}"/>
              </a:ext>
            </a:extLst>
          </p:cNvPr>
          <p:cNvSpPr txBox="1"/>
          <p:nvPr/>
        </p:nvSpPr>
        <p:spPr>
          <a:xfrm>
            <a:off x="8985273" y="5029202"/>
            <a:ext cx="3188630" cy="646331"/>
          </a:xfrm>
          <a:prstGeom prst="rect">
            <a:avLst/>
          </a:prstGeom>
          <a:noFill/>
        </p:spPr>
        <p:txBody>
          <a:bodyPr wrap="none" rtlCol="0">
            <a:spAutoFit/>
          </a:bodyPr>
          <a:lstStyle/>
          <a:p>
            <a:r>
              <a:rPr lang="en-US" dirty="0"/>
              <a:t>Source:  Terrence O’Malley, MD,</a:t>
            </a:r>
          </a:p>
          <a:p>
            <a:r>
              <a:rPr lang="en-US" dirty="0"/>
              <a:t>Partners Healthcare</a:t>
            </a:r>
          </a:p>
        </p:txBody>
      </p:sp>
    </p:spTree>
    <p:extLst>
      <p:ext uri="{BB962C8B-B14F-4D97-AF65-F5344CB8AC3E}">
        <p14:creationId xmlns:p14="http://schemas.microsoft.com/office/powerpoint/2010/main" val="39021837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A4193D-0197-7A4B-AB75-5C213671F828}"/>
              </a:ext>
            </a:extLst>
          </p:cNvPr>
          <p:cNvSpPr>
            <a:spLocks noGrp="1"/>
          </p:cNvSpPr>
          <p:nvPr>
            <p:ph type="title"/>
          </p:nvPr>
        </p:nvSpPr>
        <p:spPr/>
        <p:txBody>
          <a:bodyPr>
            <a:normAutofit/>
          </a:bodyPr>
          <a:lstStyle/>
          <a:p>
            <a:r>
              <a:rPr lang="en-US" dirty="0">
                <a:solidFill>
                  <a:schemeClr val="tx1"/>
                </a:solidFill>
              </a:rPr>
              <a:t>High Priority C-CDA Transfer Summary Data Elements</a:t>
            </a:r>
            <a:endParaRPr lang="en-US" dirty="0"/>
          </a:p>
        </p:txBody>
      </p:sp>
      <p:graphicFrame>
        <p:nvGraphicFramePr>
          <p:cNvPr id="6" name="Content Placeholder 5">
            <a:extLst>
              <a:ext uri="{FF2B5EF4-FFF2-40B4-BE49-F238E27FC236}">
                <a16:creationId xmlns:a16="http://schemas.microsoft.com/office/drawing/2014/main" id="{9863079B-2DDA-EA42-BDF1-37C57DFEDF8C}"/>
              </a:ext>
            </a:extLst>
          </p:cNvPr>
          <p:cNvGraphicFramePr>
            <a:graphicFrameLocks noGrp="1"/>
          </p:cNvGraphicFramePr>
          <p:nvPr>
            <p:ph idx="1"/>
            <p:extLst>
              <p:ext uri="{D42A27DB-BD31-4B8C-83A1-F6EECF244321}">
                <p14:modId xmlns:p14="http://schemas.microsoft.com/office/powerpoint/2010/main" val="3191789735"/>
              </p:ext>
            </p:extLst>
          </p:nvPr>
        </p:nvGraphicFramePr>
        <p:xfrm>
          <a:off x="1096962" y="1846263"/>
          <a:ext cx="10687368" cy="4405175"/>
        </p:xfrm>
        <a:graphic>
          <a:graphicData uri="http://schemas.openxmlformats.org/drawingml/2006/table">
            <a:tbl>
              <a:tblPr firstRow="1" bandRow="1">
                <a:tableStyleId>{5C22544A-7EE6-4342-B048-85BDC9FD1C3A}</a:tableStyleId>
              </a:tblPr>
              <a:tblGrid>
                <a:gridCol w="5343684">
                  <a:extLst>
                    <a:ext uri="{9D8B030D-6E8A-4147-A177-3AD203B41FA5}">
                      <a16:colId xmlns:a16="http://schemas.microsoft.com/office/drawing/2014/main" val="1348896396"/>
                    </a:ext>
                  </a:extLst>
                </a:gridCol>
                <a:gridCol w="5343684">
                  <a:extLst>
                    <a:ext uri="{9D8B030D-6E8A-4147-A177-3AD203B41FA5}">
                      <a16:colId xmlns:a16="http://schemas.microsoft.com/office/drawing/2014/main" val="1911394164"/>
                    </a:ext>
                  </a:extLst>
                </a:gridCol>
              </a:tblGrid>
              <a:tr h="340553">
                <a:tc>
                  <a:txBody>
                    <a:bodyPr/>
                    <a:lstStyle/>
                    <a:p>
                      <a:r>
                        <a:rPr lang="en-US" sz="1600" dirty="0">
                          <a:latin typeface="+mn-lt"/>
                        </a:rPr>
                        <a:t>Data Element</a:t>
                      </a:r>
                    </a:p>
                  </a:txBody>
                  <a:tcPr/>
                </a:tc>
                <a:tc>
                  <a:txBody>
                    <a:bodyPr/>
                    <a:lstStyle/>
                    <a:p>
                      <a:r>
                        <a:rPr lang="en-US" sz="1600" dirty="0">
                          <a:latin typeface="+mn-lt"/>
                        </a:rPr>
                        <a:t>FHIR Equivalent</a:t>
                      </a:r>
                    </a:p>
                  </a:txBody>
                  <a:tcPr/>
                </a:tc>
                <a:extLst>
                  <a:ext uri="{0D108BD9-81ED-4DB2-BD59-A6C34878D82A}">
                    <a16:rowId xmlns:a16="http://schemas.microsoft.com/office/drawing/2014/main" val="3402302625"/>
                  </a:ext>
                </a:extLst>
              </a:tr>
              <a:tr h="587803">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b="0" i="0" u="none" strike="noStrike" dirty="0">
                          <a:solidFill>
                            <a:srgbClr val="000000"/>
                          </a:solidFill>
                          <a:effectLst/>
                          <a:latin typeface="+mn-lt"/>
                        </a:rPr>
                        <a:t>Allergies and Intolerances Section (entries required) (V3) (required)</a:t>
                      </a:r>
                    </a:p>
                  </a:txBody>
                  <a:tcPr/>
                </a:tc>
                <a:tc>
                  <a:txBody>
                    <a:bodyPr/>
                    <a:lstStyle/>
                    <a:p>
                      <a:r>
                        <a:rPr lang="en-US" sz="1600" dirty="0">
                          <a:latin typeface="+mn-lt"/>
                        </a:rPr>
                        <a:t>HL7 Patient Care Working Group: </a:t>
                      </a:r>
                      <a:r>
                        <a:rPr lang="en-US" sz="1600" dirty="0">
                          <a:solidFill>
                            <a:srgbClr val="0070C0"/>
                          </a:solidFill>
                          <a:latin typeface="+mn-lt"/>
                          <a:hlinkClick r:id="rId3">
                            <a:extLst>
                              <a:ext uri="{A12FA001-AC4F-418D-AE19-62706E023703}">
                                <ahyp:hlinkClr xmlns:ahyp="http://schemas.microsoft.com/office/drawing/2018/hyperlinkcolor" val="tx"/>
                              </a:ext>
                            </a:extLst>
                          </a:hlinkClick>
                        </a:rPr>
                        <a:t>https://www.hl7.org/fhir/allergyintolerance.html</a:t>
                      </a:r>
                      <a:endParaRPr lang="en-US" sz="1600" dirty="0">
                        <a:solidFill>
                          <a:srgbClr val="0070C0"/>
                        </a:solidFill>
                        <a:latin typeface="+mn-lt"/>
                      </a:endParaRPr>
                    </a:p>
                  </a:txBody>
                  <a:tcPr/>
                </a:tc>
                <a:extLst>
                  <a:ext uri="{0D108BD9-81ED-4DB2-BD59-A6C34878D82A}">
                    <a16:rowId xmlns:a16="http://schemas.microsoft.com/office/drawing/2014/main" val="3111543379"/>
                  </a:ext>
                </a:extLst>
              </a:tr>
              <a:tr h="587803">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b="0" i="0" u="none" strike="noStrike" dirty="0">
                          <a:solidFill>
                            <a:srgbClr val="000000"/>
                          </a:solidFill>
                          <a:effectLst/>
                          <a:latin typeface="+mn-lt"/>
                        </a:rPr>
                        <a:t>Assessment and Plan Section (V2) (optional)</a:t>
                      </a:r>
                    </a:p>
                  </a:txBody>
                  <a:tcPr/>
                </a:tc>
                <a:tc>
                  <a:txBody>
                    <a:bodyPr/>
                    <a:lstStyle/>
                    <a:p>
                      <a:r>
                        <a:rPr lang="en-US" sz="1600" dirty="0">
                          <a:latin typeface="+mn-lt"/>
                        </a:rPr>
                        <a:t>CARIN Alliance: Health Care Plan (unclear whether they are addressing LTPAC)</a:t>
                      </a:r>
                    </a:p>
                  </a:txBody>
                  <a:tcPr>
                    <a:pattFill prst="dkUpDiag">
                      <a:fgClr>
                        <a:srgbClr val="92D050"/>
                      </a:fgClr>
                      <a:bgClr>
                        <a:schemeClr val="bg1"/>
                      </a:bgClr>
                    </a:pattFill>
                  </a:tcPr>
                </a:tc>
                <a:extLst>
                  <a:ext uri="{0D108BD9-81ED-4DB2-BD59-A6C34878D82A}">
                    <a16:rowId xmlns:a16="http://schemas.microsoft.com/office/drawing/2014/main" val="2263562429"/>
                  </a:ext>
                </a:extLst>
              </a:tr>
              <a:tr h="587803">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fr-FR" sz="1600" b="0" i="0" u="none" strike="noStrike" dirty="0" err="1">
                          <a:solidFill>
                            <a:srgbClr val="000000"/>
                          </a:solidFill>
                          <a:effectLst/>
                          <a:latin typeface="+mn-lt"/>
                        </a:rPr>
                        <a:t>Discharge</a:t>
                      </a:r>
                      <a:r>
                        <a:rPr lang="fr-FR" sz="1600" b="0" i="0" u="none" strike="noStrike" dirty="0">
                          <a:solidFill>
                            <a:srgbClr val="000000"/>
                          </a:solidFill>
                          <a:effectLst/>
                          <a:latin typeface="+mn-lt"/>
                        </a:rPr>
                        <a:t> </a:t>
                      </a:r>
                      <a:r>
                        <a:rPr lang="fr-FR" sz="1600" b="0" i="0" u="none" strike="noStrike" dirty="0" err="1">
                          <a:solidFill>
                            <a:srgbClr val="000000"/>
                          </a:solidFill>
                          <a:effectLst/>
                          <a:latin typeface="+mn-lt"/>
                        </a:rPr>
                        <a:t>Diagnosis</a:t>
                      </a:r>
                      <a:r>
                        <a:rPr lang="fr-FR" sz="1600" b="0" i="0" u="none" strike="noStrike" dirty="0">
                          <a:solidFill>
                            <a:srgbClr val="000000"/>
                          </a:solidFill>
                          <a:effectLst/>
                          <a:latin typeface="+mn-lt"/>
                        </a:rPr>
                        <a:t> Section (V3) (</a:t>
                      </a:r>
                      <a:r>
                        <a:rPr lang="fr-FR" sz="1600" b="0" i="0" u="none" strike="noStrike" dirty="0" err="1">
                          <a:solidFill>
                            <a:srgbClr val="000000"/>
                          </a:solidFill>
                          <a:effectLst/>
                          <a:latin typeface="+mn-lt"/>
                        </a:rPr>
                        <a:t>optional</a:t>
                      </a:r>
                      <a:r>
                        <a:rPr lang="fr-FR" sz="1600" b="0" i="0" u="none" strike="noStrike" dirty="0">
                          <a:solidFill>
                            <a:srgbClr val="000000"/>
                          </a:solidFill>
                          <a:effectLst/>
                          <a:latin typeface="+mn-lt"/>
                        </a:rPr>
                        <a:t>)</a:t>
                      </a:r>
                    </a:p>
                  </a:txBody>
                  <a:tcPr/>
                </a:tc>
                <a:tc>
                  <a:txBody>
                    <a:bodyPr/>
                    <a:lstStyle/>
                    <a:p>
                      <a:r>
                        <a:rPr lang="en-US" sz="1600" dirty="0">
                          <a:latin typeface="+mn-lt"/>
                        </a:rPr>
                        <a:t>HL7 Patient Administration Working Group:</a:t>
                      </a:r>
                    </a:p>
                    <a:p>
                      <a:r>
                        <a:rPr lang="en-US" sz="1600" dirty="0">
                          <a:solidFill>
                            <a:srgbClr val="0070C0"/>
                          </a:solidFill>
                          <a:latin typeface="+mn-lt"/>
                          <a:hlinkClick r:id="rId4">
                            <a:extLst>
                              <a:ext uri="{A12FA001-AC4F-418D-AE19-62706E023703}">
                                <ahyp:hlinkClr xmlns:ahyp="http://schemas.microsoft.com/office/drawing/2018/hyperlinkcolor" val="tx"/>
                              </a:ext>
                            </a:extLst>
                          </a:hlinkClick>
                        </a:rPr>
                        <a:t>https://www.hl7.org/fhir/episodeofcare.html</a:t>
                      </a:r>
                      <a:endParaRPr lang="en-US" sz="1600" dirty="0">
                        <a:solidFill>
                          <a:srgbClr val="0070C0"/>
                        </a:solidFill>
                        <a:latin typeface="+mn-lt"/>
                      </a:endParaRPr>
                    </a:p>
                  </a:txBody>
                  <a:tcPr/>
                </a:tc>
                <a:extLst>
                  <a:ext uri="{0D108BD9-81ED-4DB2-BD59-A6C34878D82A}">
                    <a16:rowId xmlns:a16="http://schemas.microsoft.com/office/drawing/2014/main" val="3590558787"/>
                  </a:ext>
                </a:extLst>
              </a:tr>
              <a:tr h="621775">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b="0" i="0" u="none" strike="noStrike" dirty="0">
                          <a:solidFill>
                            <a:srgbClr val="000000"/>
                          </a:solidFill>
                          <a:effectLst/>
                          <a:latin typeface="+mn-lt"/>
                        </a:rPr>
                        <a:t>Functional Status Section (V2) (optional)</a:t>
                      </a:r>
                    </a:p>
                  </a:txBody>
                  <a:tcPr>
                    <a:solidFill>
                      <a:srgbClr val="FFFF0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dirty="0">
                          <a:solidFill>
                            <a:srgbClr val="0070C0"/>
                          </a:solidFill>
                          <a:latin typeface="+mn-lt"/>
                          <a:hlinkClick r:id="rId5">
                            <a:extLst>
                              <a:ext uri="{A12FA001-AC4F-418D-AE19-62706E023703}">
                                <ahyp:hlinkClr xmlns:ahyp="http://schemas.microsoft.com/office/drawing/2018/hyperlinkcolor" val="tx"/>
                              </a:ext>
                            </a:extLst>
                          </a:hlinkClick>
                        </a:rPr>
                        <a:t>http://www.hl7.org/fhir/us/ccda/StructureDefinition-CCDA-on-FHIR-Discharge-Summary.html</a:t>
                      </a:r>
                      <a:r>
                        <a:rPr lang="en-US" sz="1600" dirty="0">
                          <a:solidFill>
                            <a:srgbClr val="0070C0"/>
                          </a:solidFill>
                          <a:latin typeface="+mn-lt"/>
                        </a:rPr>
                        <a:t> </a:t>
                      </a:r>
                      <a:r>
                        <a:rPr lang="en-US" sz="1600" dirty="0">
                          <a:latin typeface="+mn-lt"/>
                        </a:rPr>
                        <a:t>(old and not complete)</a:t>
                      </a:r>
                    </a:p>
                  </a:txBody>
                  <a:tcPr>
                    <a:solidFill>
                      <a:srgbClr val="FFFF00"/>
                    </a:solidFill>
                  </a:tcPr>
                </a:tc>
                <a:extLst>
                  <a:ext uri="{0D108BD9-81ED-4DB2-BD59-A6C34878D82A}">
                    <a16:rowId xmlns:a16="http://schemas.microsoft.com/office/drawing/2014/main" val="4106481892"/>
                  </a:ext>
                </a:extLst>
              </a:tr>
              <a:tr h="839719">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b="0" i="0" u="none" strike="noStrike" dirty="0">
                          <a:solidFill>
                            <a:srgbClr val="000000"/>
                          </a:solidFill>
                          <a:effectLst/>
                          <a:latin typeface="+mn-lt"/>
                        </a:rPr>
                        <a:t>Medications Section (entries required) (V2) (required)</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dirty="0">
                          <a:latin typeface="+mn-lt"/>
                        </a:rPr>
                        <a:t>HL7 Pharmacy Working Group:</a:t>
                      </a:r>
                    </a:p>
                    <a:p>
                      <a:r>
                        <a:rPr lang="en-US" sz="1600" dirty="0">
                          <a:solidFill>
                            <a:srgbClr val="0070C0"/>
                          </a:solidFill>
                          <a:latin typeface="+mn-lt"/>
                          <a:hlinkClick r:id="rId6">
                            <a:extLst>
                              <a:ext uri="{A12FA001-AC4F-418D-AE19-62706E023703}">
                                <ahyp:hlinkClr xmlns:ahyp="http://schemas.microsoft.com/office/drawing/2018/hyperlinkcolor" val="tx"/>
                              </a:ext>
                            </a:extLst>
                          </a:hlinkClick>
                        </a:rPr>
                        <a:t>https://www.hl7.org/fhir/medication.html</a:t>
                      </a:r>
                      <a:endParaRPr lang="en-US" sz="1600" dirty="0">
                        <a:solidFill>
                          <a:srgbClr val="0070C0"/>
                        </a:solidFill>
                        <a:latin typeface="+mn-lt"/>
                      </a:endParaRPr>
                    </a:p>
                    <a:p>
                      <a:r>
                        <a:rPr lang="en-US" sz="1600" dirty="0">
                          <a:solidFill>
                            <a:srgbClr val="0070C0"/>
                          </a:solidFill>
                          <a:latin typeface="+mn-lt"/>
                          <a:hlinkClick r:id="rId7">
                            <a:extLst>
                              <a:ext uri="{A12FA001-AC4F-418D-AE19-62706E023703}">
                                <ahyp:hlinkClr xmlns:ahyp="http://schemas.microsoft.com/office/drawing/2018/hyperlinkcolor" val="tx"/>
                              </a:ext>
                            </a:extLst>
                          </a:hlinkClick>
                        </a:rPr>
                        <a:t>https://www.hl7.org/fhir/list.html</a:t>
                      </a:r>
                      <a:endParaRPr lang="en-US" sz="1600" dirty="0">
                        <a:solidFill>
                          <a:srgbClr val="0070C0"/>
                        </a:solidFill>
                        <a:latin typeface="+mn-lt"/>
                      </a:endParaRPr>
                    </a:p>
                  </a:txBody>
                  <a:tcPr/>
                </a:tc>
                <a:extLst>
                  <a:ext uri="{0D108BD9-81ED-4DB2-BD59-A6C34878D82A}">
                    <a16:rowId xmlns:a16="http://schemas.microsoft.com/office/drawing/2014/main" val="279352538"/>
                  </a:ext>
                </a:extLst>
              </a:tr>
              <a:tr h="839719">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b="0" i="0" u="none" strike="noStrike" dirty="0">
                          <a:solidFill>
                            <a:srgbClr val="000000"/>
                          </a:solidFill>
                          <a:effectLst/>
                          <a:latin typeface="+mn-lt"/>
                        </a:rPr>
                        <a:t>Problem Section (entries required) (V3) (required)</a:t>
                      </a:r>
                    </a:p>
                  </a:txBody>
                  <a:tcPr>
                    <a:solidFill>
                      <a:srgbClr val="92D05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dirty="0">
                          <a:solidFill>
                            <a:srgbClr val="0070C0"/>
                          </a:solidFill>
                          <a:latin typeface="+mn-lt"/>
                          <a:hlinkClick r:id="rId5">
                            <a:extLst>
                              <a:ext uri="{A12FA001-AC4F-418D-AE19-62706E023703}">
                                <ahyp:hlinkClr xmlns:ahyp="http://schemas.microsoft.com/office/drawing/2018/hyperlinkcolor" val="tx"/>
                              </a:ext>
                            </a:extLst>
                          </a:hlinkClick>
                        </a:rPr>
                        <a:t>http://www.hl7.org/fhir/us/ccda/StructureDefinition-CCDA-on-FHIR-Discharge-Summary.html</a:t>
                      </a:r>
                      <a:r>
                        <a:rPr lang="en-US" sz="1600" dirty="0">
                          <a:solidFill>
                            <a:srgbClr val="0070C0"/>
                          </a:solidFill>
                          <a:latin typeface="+mn-lt"/>
                        </a:rPr>
                        <a:t> </a:t>
                      </a:r>
                      <a:r>
                        <a:rPr lang="en-US" sz="1600" dirty="0">
                          <a:latin typeface="+mn-lt"/>
                        </a:rPr>
                        <a:t>(old and not complete)</a:t>
                      </a:r>
                      <a:endParaRPr lang="en-US" sz="1600" dirty="0">
                        <a:solidFill>
                          <a:srgbClr val="0070C0"/>
                        </a:solidFill>
                        <a:latin typeface="+mn-lt"/>
                      </a:endParaRPr>
                    </a:p>
                  </a:txBody>
                  <a:tcPr>
                    <a:solidFill>
                      <a:srgbClr val="92D050"/>
                    </a:solidFill>
                  </a:tcPr>
                </a:tc>
                <a:extLst>
                  <a:ext uri="{0D108BD9-81ED-4DB2-BD59-A6C34878D82A}">
                    <a16:rowId xmlns:a16="http://schemas.microsoft.com/office/drawing/2014/main" val="908071855"/>
                  </a:ext>
                </a:extLst>
              </a:tr>
            </a:tbl>
          </a:graphicData>
        </a:graphic>
      </p:graphicFrame>
    </p:spTree>
    <p:extLst>
      <p:ext uri="{BB962C8B-B14F-4D97-AF65-F5344CB8AC3E}">
        <p14:creationId xmlns:p14="http://schemas.microsoft.com/office/powerpoint/2010/main" val="310636455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A4193D-0197-7A4B-AB75-5C213671F828}"/>
              </a:ext>
            </a:extLst>
          </p:cNvPr>
          <p:cNvSpPr>
            <a:spLocks noGrp="1"/>
          </p:cNvSpPr>
          <p:nvPr>
            <p:ph type="title"/>
          </p:nvPr>
        </p:nvSpPr>
        <p:spPr/>
        <p:txBody>
          <a:bodyPr>
            <a:normAutofit/>
          </a:bodyPr>
          <a:lstStyle/>
          <a:p>
            <a:r>
              <a:rPr lang="en-US" dirty="0">
                <a:solidFill>
                  <a:schemeClr val="tx1"/>
                </a:solidFill>
              </a:rPr>
              <a:t>Moderate Priority C-CDA Transfer Summary Data Elements</a:t>
            </a:r>
            <a:endParaRPr lang="en-US" dirty="0"/>
          </a:p>
        </p:txBody>
      </p:sp>
      <p:graphicFrame>
        <p:nvGraphicFramePr>
          <p:cNvPr id="6" name="Content Placeholder 5">
            <a:extLst>
              <a:ext uri="{FF2B5EF4-FFF2-40B4-BE49-F238E27FC236}">
                <a16:creationId xmlns:a16="http://schemas.microsoft.com/office/drawing/2014/main" id="{9863079B-2DDA-EA42-BDF1-37C57DFEDF8C}"/>
              </a:ext>
            </a:extLst>
          </p:cNvPr>
          <p:cNvGraphicFramePr>
            <a:graphicFrameLocks noGrp="1"/>
          </p:cNvGraphicFramePr>
          <p:nvPr>
            <p:ph idx="1"/>
            <p:extLst>
              <p:ext uri="{D42A27DB-BD31-4B8C-83A1-F6EECF244321}">
                <p14:modId xmlns:p14="http://schemas.microsoft.com/office/powerpoint/2010/main" val="2612265624"/>
              </p:ext>
            </p:extLst>
          </p:nvPr>
        </p:nvGraphicFramePr>
        <p:xfrm>
          <a:off x="1096962" y="1846264"/>
          <a:ext cx="10687368" cy="3585294"/>
        </p:xfrm>
        <a:graphic>
          <a:graphicData uri="http://schemas.openxmlformats.org/drawingml/2006/table">
            <a:tbl>
              <a:tblPr firstRow="1" bandRow="1">
                <a:tableStyleId>{5C22544A-7EE6-4342-B048-85BDC9FD1C3A}</a:tableStyleId>
              </a:tblPr>
              <a:tblGrid>
                <a:gridCol w="5343684">
                  <a:extLst>
                    <a:ext uri="{9D8B030D-6E8A-4147-A177-3AD203B41FA5}">
                      <a16:colId xmlns:a16="http://schemas.microsoft.com/office/drawing/2014/main" val="1348896396"/>
                    </a:ext>
                  </a:extLst>
                </a:gridCol>
                <a:gridCol w="5343684">
                  <a:extLst>
                    <a:ext uri="{9D8B030D-6E8A-4147-A177-3AD203B41FA5}">
                      <a16:colId xmlns:a16="http://schemas.microsoft.com/office/drawing/2014/main" val="1911394164"/>
                    </a:ext>
                  </a:extLst>
                </a:gridCol>
              </a:tblGrid>
              <a:tr h="305596">
                <a:tc>
                  <a:txBody>
                    <a:bodyPr/>
                    <a:lstStyle/>
                    <a:p>
                      <a:r>
                        <a:rPr lang="en-US" sz="1600" dirty="0">
                          <a:latin typeface="+mn-lt"/>
                        </a:rPr>
                        <a:t>Data Element</a:t>
                      </a:r>
                    </a:p>
                  </a:txBody>
                  <a:tcPr/>
                </a:tc>
                <a:tc>
                  <a:txBody>
                    <a:bodyPr/>
                    <a:lstStyle/>
                    <a:p>
                      <a:r>
                        <a:rPr lang="en-US" sz="1600" dirty="0">
                          <a:latin typeface="+mn-lt"/>
                        </a:rPr>
                        <a:t>FHIR Equivalent</a:t>
                      </a:r>
                    </a:p>
                  </a:txBody>
                  <a:tcPr/>
                </a:tc>
                <a:extLst>
                  <a:ext uri="{0D108BD9-81ED-4DB2-BD59-A6C34878D82A}">
                    <a16:rowId xmlns:a16="http://schemas.microsoft.com/office/drawing/2014/main" val="3402302625"/>
                  </a:ext>
                </a:extLst>
              </a:tr>
              <a:tr h="527848">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b="0" i="0" u="none" strike="noStrike" dirty="0">
                          <a:solidFill>
                            <a:srgbClr val="000000"/>
                          </a:solidFill>
                          <a:effectLst/>
                          <a:latin typeface="+mn-lt"/>
                        </a:rPr>
                        <a:t>Admission Medications Section (entries optional) (V3) (optional)</a:t>
                      </a:r>
                    </a:p>
                  </a:txBody>
                  <a:tcPr/>
                </a:tc>
                <a:tc>
                  <a:txBody>
                    <a:bodyPr/>
                    <a:lstStyle/>
                    <a:p>
                      <a:r>
                        <a:rPr lang="en-US" sz="1600" dirty="0">
                          <a:solidFill>
                            <a:schemeClr val="tx1"/>
                          </a:solidFill>
                          <a:latin typeface="+mn-lt"/>
                        </a:rPr>
                        <a:t>Pharmacy Working Group</a:t>
                      </a:r>
                    </a:p>
                  </a:txBody>
                  <a:tcPr/>
                </a:tc>
                <a:extLst>
                  <a:ext uri="{0D108BD9-81ED-4DB2-BD59-A6C34878D82A}">
                    <a16:rowId xmlns:a16="http://schemas.microsoft.com/office/drawing/2014/main" val="3111543379"/>
                  </a:ext>
                </a:extLst>
              </a:tr>
              <a:tr h="330266">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b="0" i="0" u="none" strike="noStrike" dirty="0">
                          <a:solidFill>
                            <a:srgbClr val="000000"/>
                          </a:solidFill>
                          <a:effectLst/>
                          <a:latin typeface="+mn-lt"/>
                        </a:rPr>
                        <a:t>Advance Directives Section (entries required) (V3) (optional)</a:t>
                      </a:r>
                    </a:p>
                  </a:txBody>
                  <a:tcPr>
                    <a:solidFill>
                      <a:srgbClr val="92D050"/>
                    </a:solidFill>
                  </a:tcPr>
                </a:tc>
                <a:tc>
                  <a:txBody>
                    <a:bodyPr/>
                    <a:lstStyle/>
                    <a:p>
                      <a:endParaRPr lang="en-US" sz="1600" dirty="0">
                        <a:latin typeface="+mn-lt"/>
                      </a:endParaRPr>
                    </a:p>
                  </a:txBody>
                  <a:tcPr>
                    <a:solidFill>
                      <a:srgbClr val="92D050"/>
                    </a:solidFill>
                  </a:tcPr>
                </a:tc>
                <a:extLst>
                  <a:ext uri="{0D108BD9-81ED-4DB2-BD59-A6C34878D82A}">
                    <a16:rowId xmlns:a16="http://schemas.microsoft.com/office/drawing/2014/main" val="2263562429"/>
                  </a:ext>
                </a:extLst>
              </a:tr>
              <a:tr h="305596">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fr-FR" sz="1600" b="0" i="0" u="none" strike="noStrike" dirty="0">
                          <a:solidFill>
                            <a:srgbClr val="000000"/>
                          </a:solidFill>
                          <a:effectLst/>
                          <a:latin typeface="+mn-lt"/>
                        </a:rPr>
                        <a:t>Course of Care Section (</a:t>
                      </a:r>
                      <a:r>
                        <a:rPr lang="fr-FR" sz="1600" b="0" i="0" u="none" strike="noStrike" dirty="0" err="1">
                          <a:solidFill>
                            <a:srgbClr val="000000"/>
                          </a:solidFill>
                          <a:effectLst/>
                          <a:latin typeface="+mn-lt"/>
                        </a:rPr>
                        <a:t>optional</a:t>
                      </a:r>
                      <a:r>
                        <a:rPr lang="fr-FR" sz="1600" b="0" i="0" u="none" strike="noStrike" dirty="0">
                          <a:solidFill>
                            <a:srgbClr val="000000"/>
                          </a:solidFill>
                          <a:effectLst/>
                          <a:latin typeface="+mn-lt"/>
                        </a:rPr>
                        <a:t>)</a:t>
                      </a:r>
                    </a:p>
                  </a:txBody>
                  <a:tcPr/>
                </a:tc>
                <a:tc>
                  <a:txBody>
                    <a:bodyPr/>
                    <a:lstStyle/>
                    <a:p>
                      <a:r>
                        <a:rPr lang="en-US" sz="1600" dirty="0">
                          <a:solidFill>
                            <a:schemeClr val="tx1"/>
                          </a:solidFill>
                          <a:latin typeface="+mn-lt"/>
                        </a:rPr>
                        <a:t>CARIN Alliance Health Care Plan Working Group</a:t>
                      </a:r>
                    </a:p>
                  </a:txBody>
                  <a:tcPr/>
                </a:tc>
                <a:extLst>
                  <a:ext uri="{0D108BD9-81ED-4DB2-BD59-A6C34878D82A}">
                    <a16:rowId xmlns:a16="http://schemas.microsoft.com/office/drawing/2014/main" val="3590558787"/>
                  </a:ext>
                </a:extLst>
              </a:tr>
              <a:tr h="305596">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b="0" i="0" u="none" strike="noStrike" dirty="0">
                          <a:solidFill>
                            <a:srgbClr val="000000"/>
                          </a:solidFill>
                          <a:effectLst/>
                          <a:latin typeface="+mn-lt"/>
                        </a:rPr>
                        <a:t>Immunizations Section</a:t>
                      </a:r>
                    </a:p>
                  </a:txBody>
                  <a:tcPr>
                    <a:solidFill>
                      <a:srgbClr val="E7F1FB"/>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dirty="0">
                          <a:latin typeface="+mn-lt"/>
                        </a:rPr>
                        <a:t>HL7 Public Health and Emergency Response Working Group</a:t>
                      </a:r>
                    </a:p>
                  </a:txBody>
                  <a:tcPr>
                    <a:solidFill>
                      <a:srgbClr val="E7F1FB"/>
                    </a:solidFill>
                  </a:tcPr>
                </a:tc>
                <a:extLst>
                  <a:ext uri="{0D108BD9-81ED-4DB2-BD59-A6C34878D82A}">
                    <a16:rowId xmlns:a16="http://schemas.microsoft.com/office/drawing/2014/main" val="4106481892"/>
                  </a:ext>
                </a:extLst>
              </a:tr>
              <a:tr h="305596">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b="0" i="0" u="none" strike="noStrike" dirty="0">
                          <a:solidFill>
                            <a:srgbClr val="000000"/>
                          </a:solidFill>
                          <a:effectLst/>
                          <a:latin typeface="+mn-lt"/>
                        </a:rPr>
                        <a:t>Medical Equipment Section</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dirty="0">
                          <a:solidFill>
                            <a:schemeClr val="tx1"/>
                          </a:solidFill>
                          <a:latin typeface="+mn-lt"/>
                        </a:rPr>
                        <a:t>HL7 Da Vinci Durable Medical Equipment (DME)</a:t>
                      </a:r>
                    </a:p>
                  </a:txBody>
                  <a:tcPr/>
                </a:tc>
                <a:extLst>
                  <a:ext uri="{0D108BD9-81ED-4DB2-BD59-A6C34878D82A}">
                    <a16:rowId xmlns:a16="http://schemas.microsoft.com/office/drawing/2014/main" val="279352538"/>
                  </a:ext>
                </a:extLst>
              </a:tr>
              <a:tr h="289912">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b="0" i="0" u="none" strike="noStrike" dirty="0">
                          <a:solidFill>
                            <a:srgbClr val="000000"/>
                          </a:solidFill>
                          <a:effectLst/>
                          <a:latin typeface="+mn-lt"/>
                        </a:rPr>
                        <a:t>Mental Status Section</a:t>
                      </a:r>
                    </a:p>
                  </a:txBody>
                  <a:tcPr>
                    <a:solidFill>
                      <a:srgbClr val="92D05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1600" dirty="0">
                        <a:solidFill>
                          <a:srgbClr val="0070C0"/>
                        </a:solidFill>
                        <a:latin typeface="+mn-lt"/>
                      </a:endParaRPr>
                    </a:p>
                  </a:txBody>
                  <a:tcPr>
                    <a:solidFill>
                      <a:srgbClr val="92D050"/>
                    </a:solidFill>
                  </a:tcPr>
                </a:tc>
                <a:extLst>
                  <a:ext uri="{0D108BD9-81ED-4DB2-BD59-A6C34878D82A}">
                    <a16:rowId xmlns:a16="http://schemas.microsoft.com/office/drawing/2014/main" val="908071855"/>
                  </a:ext>
                </a:extLst>
              </a:tr>
              <a:tr h="305596">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b="0" i="0" u="none" strike="noStrike" dirty="0">
                          <a:solidFill>
                            <a:srgbClr val="000000"/>
                          </a:solidFill>
                          <a:effectLst/>
                          <a:latin typeface="+mn-lt"/>
                        </a:rPr>
                        <a:t>Procedures Section</a:t>
                      </a:r>
                    </a:p>
                  </a:txBody>
                  <a:tcPr>
                    <a:solidFill>
                      <a:srgbClr val="CDE3F5"/>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dirty="0">
                          <a:solidFill>
                            <a:schemeClr val="tx1"/>
                          </a:solidFill>
                          <a:latin typeface="+mn-lt"/>
                        </a:rPr>
                        <a:t>HL7 Patient Care Working Group</a:t>
                      </a:r>
                    </a:p>
                  </a:txBody>
                  <a:tcPr>
                    <a:solidFill>
                      <a:srgbClr val="CDE3F5"/>
                    </a:solidFill>
                  </a:tcPr>
                </a:tc>
                <a:extLst>
                  <a:ext uri="{0D108BD9-81ED-4DB2-BD59-A6C34878D82A}">
                    <a16:rowId xmlns:a16="http://schemas.microsoft.com/office/drawing/2014/main" val="4220535918"/>
                  </a:ext>
                </a:extLst>
              </a:tr>
              <a:tr h="659214">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b="0" i="0" u="none" strike="noStrike" dirty="0">
                          <a:solidFill>
                            <a:srgbClr val="000000"/>
                          </a:solidFill>
                          <a:effectLst/>
                          <a:latin typeface="+mn-lt"/>
                        </a:rPr>
                        <a:t>Results Section</a:t>
                      </a:r>
                    </a:p>
                  </a:txBody>
                  <a:tcPr>
                    <a:solidFill>
                      <a:srgbClr val="E7F1FB"/>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dirty="0">
                          <a:solidFill>
                            <a:schemeClr val="tx1"/>
                          </a:solidFill>
                          <a:latin typeface="+mn-lt"/>
                        </a:rPr>
                        <a:t>Orders and Observations Working Group</a:t>
                      </a:r>
                    </a:p>
                  </a:txBody>
                  <a:tcPr>
                    <a:solidFill>
                      <a:srgbClr val="E7F1FB"/>
                    </a:solidFill>
                  </a:tcPr>
                </a:tc>
                <a:extLst>
                  <a:ext uri="{0D108BD9-81ED-4DB2-BD59-A6C34878D82A}">
                    <a16:rowId xmlns:a16="http://schemas.microsoft.com/office/drawing/2014/main" val="2050100935"/>
                  </a:ext>
                </a:extLst>
              </a:tr>
            </a:tbl>
          </a:graphicData>
        </a:graphic>
      </p:graphicFrame>
    </p:spTree>
    <p:extLst>
      <p:ext uri="{BB962C8B-B14F-4D97-AF65-F5344CB8AC3E}">
        <p14:creationId xmlns:p14="http://schemas.microsoft.com/office/powerpoint/2010/main" val="168208680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0EB22997-5041-410A-BAB5-2AC0CA0591B6}"/>
              </a:ext>
            </a:extLst>
          </p:cNvPr>
          <p:cNvSpPr>
            <a:spLocks noGrp="1"/>
          </p:cNvSpPr>
          <p:nvPr>
            <p:ph type="title"/>
          </p:nvPr>
        </p:nvSpPr>
        <p:spPr/>
        <p:txBody>
          <a:bodyPr/>
          <a:lstStyle/>
          <a:p>
            <a:r>
              <a:rPr lang="en-US" dirty="0"/>
              <a:t>Patient	</a:t>
            </a:r>
          </a:p>
        </p:txBody>
      </p:sp>
      <p:sp>
        <p:nvSpPr>
          <p:cNvPr id="5" name="Text Placeholder 4">
            <a:extLst>
              <a:ext uri="{FF2B5EF4-FFF2-40B4-BE49-F238E27FC236}">
                <a16:creationId xmlns:a16="http://schemas.microsoft.com/office/drawing/2014/main" id="{B9B44C6B-3F35-473C-9AB7-4BFA4D3562E3}"/>
              </a:ext>
            </a:extLst>
          </p:cNvPr>
          <p:cNvSpPr>
            <a:spLocks noGrp="1"/>
          </p:cNvSpPr>
          <p:nvPr>
            <p:ph type="body" idx="1"/>
          </p:nvPr>
        </p:nvSpPr>
        <p:spPr/>
        <p:txBody>
          <a:bodyPr/>
          <a:lstStyle/>
          <a:p>
            <a:r>
              <a:rPr lang="en-US" dirty="0"/>
              <a:t>Ms. Smith and her perspective</a:t>
            </a:r>
          </a:p>
        </p:txBody>
      </p:sp>
    </p:spTree>
    <p:extLst>
      <p:ext uri="{BB962C8B-B14F-4D97-AF65-F5344CB8AC3E}">
        <p14:creationId xmlns:p14="http://schemas.microsoft.com/office/powerpoint/2010/main" val="419387004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5B032C-E5D5-4C82-AAAA-12504190DD3D}"/>
              </a:ext>
            </a:extLst>
          </p:cNvPr>
          <p:cNvSpPr>
            <a:spLocks noGrp="1"/>
          </p:cNvSpPr>
          <p:nvPr>
            <p:ph type="title"/>
          </p:nvPr>
        </p:nvSpPr>
        <p:spPr/>
        <p:txBody>
          <a:bodyPr/>
          <a:lstStyle/>
          <a:p>
            <a:r>
              <a:rPr lang="en-US" dirty="0">
                <a:solidFill>
                  <a:schemeClr val="tx1"/>
                </a:solidFill>
              </a:rPr>
              <a:t>Social History</a:t>
            </a:r>
          </a:p>
        </p:txBody>
      </p:sp>
      <p:sp>
        <p:nvSpPr>
          <p:cNvPr id="3" name="Content Placeholder 2">
            <a:extLst>
              <a:ext uri="{FF2B5EF4-FFF2-40B4-BE49-F238E27FC236}">
                <a16:creationId xmlns:a16="http://schemas.microsoft.com/office/drawing/2014/main" id="{295BF318-6253-4D05-95D0-6E7CF150D76E}"/>
              </a:ext>
            </a:extLst>
          </p:cNvPr>
          <p:cNvSpPr>
            <a:spLocks noGrp="1"/>
          </p:cNvSpPr>
          <p:nvPr>
            <p:ph idx="1"/>
          </p:nvPr>
        </p:nvSpPr>
        <p:spPr/>
        <p:txBody>
          <a:bodyPr>
            <a:normAutofit fontScale="92500" lnSpcReduction="20000"/>
          </a:bodyPr>
          <a:lstStyle/>
          <a:p>
            <a:pPr>
              <a:buFont typeface="Wingdings" panose="05000000000000000000" pitchFamily="2" charset="2"/>
              <a:buChar char="Ø"/>
            </a:pPr>
            <a:r>
              <a:rPr lang="en-US" dirty="0">
                <a:solidFill>
                  <a:schemeClr val="tx1"/>
                </a:solidFill>
              </a:rPr>
              <a:t>  Ms. Smith is a 68 year old white female widow </a:t>
            </a:r>
          </a:p>
          <a:p>
            <a:pPr lvl="1">
              <a:buFont typeface="Arial" panose="020B0604020202020204" pitchFamily="34" charset="0"/>
              <a:buChar char="•"/>
            </a:pPr>
            <a:r>
              <a:rPr lang="en-US" dirty="0">
                <a:solidFill>
                  <a:schemeClr val="tx1"/>
                </a:solidFill>
              </a:rPr>
              <a:t>Retired 3 years ago</a:t>
            </a:r>
          </a:p>
          <a:p>
            <a:pPr lvl="1">
              <a:buFont typeface="Arial" panose="020B0604020202020204" pitchFamily="34" charset="0"/>
              <a:buChar char="•"/>
            </a:pPr>
            <a:r>
              <a:rPr lang="en-US" dirty="0">
                <a:solidFill>
                  <a:schemeClr val="tx1"/>
                </a:solidFill>
              </a:rPr>
              <a:t>Moved from Maryland to Texas. </a:t>
            </a:r>
          </a:p>
          <a:p>
            <a:pPr>
              <a:buFont typeface="Wingdings" panose="05000000000000000000" pitchFamily="2" charset="2"/>
              <a:buChar char="Ø"/>
            </a:pPr>
            <a:r>
              <a:rPr lang="en-US" dirty="0">
                <a:solidFill>
                  <a:schemeClr val="tx1"/>
                </a:solidFill>
              </a:rPr>
              <a:t> Prior to her retirement, she worked as a receptionist in a hotel lobby</a:t>
            </a:r>
          </a:p>
          <a:p>
            <a:pPr lvl="1">
              <a:buFont typeface="Arial" panose="020B0604020202020204" pitchFamily="34" charset="0"/>
              <a:buChar char="•"/>
            </a:pPr>
            <a:r>
              <a:rPr lang="en-US" dirty="0">
                <a:solidFill>
                  <a:schemeClr val="tx1"/>
                </a:solidFill>
              </a:rPr>
              <a:t>Depends on her social security check as her primary </a:t>
            </a:r>
            <a:r>
              <a:rPr lang="en-US">
                <a:solidFill>
                  <a:schemeClr val="tx1"/>
                </a:solidFill>
              </a:rPr>
              <a:t>source of </a:t>
            </a:r>
            <a:r>
              <a:rPr lang="en-US" dirty="0">
                <a:solidFill>
                  <a:schemeClr val="tx1"/>
                </a:solidFill>
              </a:rPr>
              <a:t>income</a:t>
            </a:r>
          </a:p>
          <a:p>
            <a:pPr>
              <a:buFont typeface="Wingdings" panose="05000000000000000000" pitchFamily="2" charset="2"/>
              <a:buChar char="Ø"/>
            </a:pPr>
            <a:r>
              <a:rPr lang="en-US" dirty="0">
                <a:solidFill>
                  <a:schemeClr val="tx1"/>
                </a:solidFill>
              </a:rPr>
              <a:t> Patient lives alone</a:t>
            </a:r>
          </a:p>
          <a:p>
            <a:pPr lvl="1">
              <a:buFont typeface="Arial" panose="020B0604020202020204" pitchFamily="34" charset="0"/>
              <a:buChar char="•"/>
            </a:pPr>
            <a:r>
              <a:rPr lang="en-US" dirty="0">
                <a:solidFill>
                  <a:schemeClr val="tx1"/>
                </a:solidFill>
              </a:rPr>
              <a:t>Remains independent in her Activities of Daily Living (ADLs)</a:t>
            </a:r>
          </a:p>
          <a:p>
            <a:pPr lvl="1">
              <a:buFont typeface="Arial" panose="020B0604020202020204" pitchFamily="34" charset="0"/>
              <a:buChar char="•"/>
            </a:pPr>
            <a:r>
              <a:rPr lang="en-US" dirty="0">
                <a:solidFill>
                  <a:schemeClr val="tx1"/>
                </a:solidFill>
              </a:rPr>
              <a:t>Functionally independent with a cane</a:t>
            </a:r>
          </a:p>
          <a:p>
            <a:pPr lvl="1">
              <a:buFont typeface="Arial" panose="020B0604020202020204" pitchFamily="34" charset="0"/>
              <a:buChar char="•"/>
            </a:pPr>
            <a:r>
              <a:rPr lang="en-US" dirty="0">
                <a:solidFill>
                  <a:schemeClr val="tx1"/>
                </a:solidFill>
              </a:rPr>
              <a:t>Drives her own car to get to medical appointments</a:t>
            </a:r>
          </a:p>
          <a:p>
            <a:pPr lvl="1">
              <a:buFont typeface="Arial" panose="020B0604020202020204" pitchFamily="34" charset="0"/>
              <a:buChar char="•"/>
            </a:pPr>
            <a:r>
              <a:rPr lang="en-US" dirty="0">
                <a:solidFill>
                  <a:schemeClr val="tx1"/>
                </a:solidFill>
              </a:rPr>
              <a:t>Increasingly reliant on friends to drive her, due to intermittent dyspnea and blurry vision in her right eye </a:t>
            </a:r>
          </a:p>
          <a:p>
            <a:pPr>
              <a:buFont typeface="Wingdings" panose="05000000000000000000" pitchFamily="2" charset="2"/>
              <a:buChar char="Ø"/>
            </a:pPr>
            <a:r>
              <a:rPr lang="en-US" dirty="0">
                <a:solidFill>
                  <a:schemeClr val="tx1"/>
                </a:solidFill>
              </a:rPr>
              <a:t> She has two children, a son and a daughter, who still reside in Maryland </a:t>
            </a:r>
          </a:p>
          <a:p>
            <a:pPr lvl="1">
              <a:buFont typeface="Arial" panose="020B0604020202020204" pitchFamily="34" charset="0"/>
              <a:buChar char="•"/>
            </a:pPr>
            <a:r>
              <a:rPr lang="en-US" dirty="0">
                <a:solidFill>
                  <a:schemeClr val="tx1"/>
                </a:solidFill>
              </a:rPr>
              <a:t>Daughter works as an accountant, is married and has children</a:t>
            </a:r>
          </a:p>
          <a:p>
            <a:pPr lvl="1">
              <a:buFont typeface="Arial" panose="020B0604020202020204" pitchFamily="34" charset="0"/>
              <a:buChar char="•"/>
            </a:pPr>
            <a:r>
              <a:rPr lang="en-US" dirty="0">
                <a:solidFill>
                  <a:schemeClr val="tx1"/>
                </a:solidFill>
              </a:rPr>
              <a:t>Son lives alone and works as a lawyer</a:t>
            </a:r>
          </a:p>
          <a:p>
            <a:pPr lvl="1">
              <a:buFont typeface="Arial" panose="020B0604020202020204" pitchFamily="34" charset="0"/>
              <a:buChar char="•"/>
            </a:pPr>
            <a:r>
              <a:rPr lang="en-US" dirty="0">
                <a:solidFill>
                  <a:schemeClr val="tx1"/>
                </a:solidFill>
              </a:rPr>
              <a:t>Communication is poor between family members and Ms. Smith rarely discusses her healthcare with them</a:t>
            </a:r>
          </a:p>
        </p:txBody>
      </p:sp>
    </p:spTree>
    <p:extLst>
      <p:ext uri="{BB962C8B-B14F-4D97-AF65-F5344CB8AC3E}">
        <p14:creationId xmlns:p14="http://schemas.microsoft.com/office/powerpoint/2010/main" val="268016714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2EB066-C3ED-4319-A25B-AAA4A2DF274A}"/>
              </a:ext>
            </a:extLst>
          </p:cNvPr>
          <p:cNvSpPr>
            <a:spLocks noGrp="1"/>
          </p:cNvSpPr>
          <p:nvPr>
            <p:ph type="title"/>
          </p:nvPr>
        </p:nvSpPr>
        <p:spPr/>
        <p:txBody>
          <a:bodyPr/>
          <a:lstStyle/>
          <a:p>
            <a:r>
              <a:rPr lang="en-US" dirty="0">
                <a:solidFill>
                  <a:schemeClr val="tx1"/>
                </a:solidFill>
              </a:rPr>
              <a:t>Medical History</a:t>
            </a:r>
          </a:p>
        </p:txBody>
      </p:sp>
      <p:sp>
        <p:nvSpPr>
          <p:cNvPr id="3" name="Content Placeholder 2">
            <a:extLst>
              <a:ext uri="{FF2B5EF4-FFF2-40B4-BE49-F238E27FC236}">
                <a16:creationId xmlns:a16="http://schemas.microsoft.com/office/drawing/2014/main" id="{A61E4250-D1DF-4C6D-A94B-799DEFEDD343}"/>
              </a:ext>
            </a:extLst>
          </p:cNvPr>
          <p:cNvSpPr>
            <a:spLocks noGrp="1"/>
          </p:cNvSpPr>
          <p:nvPr>
            <p:ph idx="1"/>
          </p:nvPr>
        </p:nvSpPr>
        <p:spPr/>
        <p:txBody>
          <a:bodyPr/>
          <a:lstStyle/>
          <a:p>
            <a:r>
              <a:rPr lang="en-US" b="1" dirty="0">
                <a:solidFill>
                  <a:schemeClr val="tx1"/>
                </a:solidFill>
              </a:rPr>
              <a:t>PAST MEDICAL HISTORY</a:t>
            </a:r>
            <a:endParaRPr lang="en-US" dirty="0">
              <a:solidFill>
                <a:schemeClr val="tx1"/>
              </a:solidFill>
            </a:endParaRPr>
          </a:p>
          <a:p>
            <a:r>
              <a:rPr lang="en-US" dirty="0">
                <a:solidFill>
                  <a:schemeClr val="tx1"/>
                </a:solidFill>
              </a:rPr>
              <a:t>Patient leads a sedentary lifestyle and follows a poor diet with little exercise, which is a result of low health literacy, poor social support and multiple comorbidities. Patient has also started to experience frequent falls due to the osteoarthritis of the right hip. Patient was diagnosed with the following while she was in Maryland:   </a:t>
            </a:r>
          </a:p>
          <a:p>
            <a:r>
              <a:rPr lang="en-US" dirty="0">
                <a:solidFill>
                  <a:schemeClr val="tx1"/>
                </a:solidFill>
              </a:rPr>
              <a:t>• </a:t>
            </a:r>
            <a:r>
              <a:rPr lang="en-US" b="1" dirty="0">
                <a:solidFill>
                  <a:schemeClr val="tx1"/>
                </a:solidFill>
              </a:rPr>
              <a:t>Hypertension 				• Depression </a:t>
            </a:r>
          </a:p>
          <a:p>
            <a:r>
              <a:rPr lang="en-US" b="1" dirty="0">
                <a:solidFill>
                  <a:schemeClr val="tx1"/>
                </a:solidFill>
              </a:rPr>
              <a:t>• Hyperlipidemia			• Cataracts </a:t>
            </a:r>
          </a:p>
          <a:p>
            <a:r>
              <a:rPr lang="en-US" b="1" dirty="0">
                <a:solidFill>
                  <a:schemeClr val="tx1"/>
                </a:solidFill>
              </a:rPr>
              <a:t>• Stage 3 chronic kidney disease 		• Osteoarthritis</a:t>
            </a:r>
          </a:p>
          <a:p>
            <a:r>
              <a:rPr lang="en-US" b="1" dirty="0">
                <a:solidFill>
                  <a:schemeClr val="tx1"/>
                </a:solidFill>
              </a:rPr>
              <a:t>• Ischemic heart disease 			• Type II diabetes </a:t>
            </a:r>
            <a:endParaRPr lang="en-US" dirty="0">
              <a:solidFill>
                <a:schemeClr val="tx1"/>
              </a:solidFill>
            </a:endParaRPr>
          </a:p>
        </p:txBody>
      </p:sp>
    </p:spTree>
    <p:extLst>
      <p:ext uri="{BB962C8B-B14F-4D97-AF65-F5344CB8AC3E}">
        <p14:creationId xmlns:p14="http://schemas.microsoft.com/office/powerpoint/2010/main" val="2514993118"/>
      </p:ext>
    </p:extLst>
  </p:cSld>
  <p:clrMapOvr>
    <a:masterClrMapping/>
  </p:clrMapOvr>
</p:sld>
</file>

<file path=ppt/theme/theme1.xml><?xml version="1.0" encoding="utf-8"?>
<a:theme xmlns:a="http://schemas.openxmlformats.org/drawingml/2006/main" name="Retrospect">
  <a:themeElements>
    <a:clrScheme name="Retrospect">
      <a:dk1>
        <a:sysClr val="windowText" lastClr="000000"/>
      </a:dk1>
      <a:lt1>
        <a:sysClr val="window" lastClr="FFFFFF"/>
      </a:lt1>
      <a:dk2>
        <a:srgbClr val="344068"/>
      </a:dk2>
      <a:lt2>
        <a:srgbClr val="D9E0E6"/>
      </a:lt2>
      <a:accent1>
        <a:srgbClr val="1CADE4"/>
      </a:accent1>
      <a:accent2>
        <a:srgbClr val="2683C6"/>
      </a:accent2>
      <a:accent3>
        <a:srgbClr val="28C4CC"/>
      </a:accent3>
      <a:accent4>
        <a:srgbClr val="42BA97"/>
      </a:accent4>
      <a:accent5>
        <a:srgbClr val="3E8853"/>
      </a:accent5>
      <a:accent6>
        <a:srgbClr val="62A39F"/>
      </a:accent6>
      <a:hlink>
        <a:srgbClr val="6EAC1C"/>
      </a:hlink>
      <a:folHlink>
        <a:srgbClr val="B26B02"/>
      </a:folHlink>
    </a:clrScheme>
    <a:fontScheme name="Retrospect">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 id="{5F128B03-DCCA-4EEB-AB3B-CF2899314A46}" vid="{9CC26709-368C-4D72-9060-94E5B3FF3CD6}"/>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MITRE_x0020_Sensitivity xmlns="http://schemas.microsoft.com/sharepoint/v3">Internal MITRE Information</MITRE_x0020_Sensitivity>
    <_Contributor xmlns="http://schemas.microsoft.com/sharepoint/v3/fields" xsi:nil="true"/>
    <Release_x0020_Statement xmlns="http://schemas.microsoft.com/sharepoint/v3">For Internal MITRE Use</Release_x0020_Statement>
    <fiscal_year xmlns="ba9988bd-10e2-4a39-8d16-ed6eb9f9083e">FY19</fiscal_year>
  </documentManagement>
</p:properties>
</file>

<file path=customXml/item3.xml><?xml version="1.0" encoding="utf-8"?>
<ct:contentTypeSchema xmlns:ct="http://schemas.microsoft.com/office/2006/metadata/contentType" xmlns:ma="http://schemas.microsoft.com/office/2006/metadata/properties/metaAttributes" ct:_="" ma:_="" ma:contentTypeName="MITRE Work" ma:contentTypeID="0x010100823A99C636F7423283FB0D200866C61300305FB80C47976C4B916AEC60E81206C0" ma:contentTypeVersion="3" ma:contentTypeDescription="Materials and documents that contain MITRE authored content and other content directly attributable to MITRE and its work" ma:contentTypeScope="" ma:versionID="2a92e56f0ad5ad08dc37a23d9f09ec13">
  <xsd:schema xmlns:xsd="http://www.w3.org/2001/XMLSchema" xmlns:xs="http://www.w3.org/2001/XMLSchema" xmlns:p="http://schemas.microsoft.com/office/2006/metadata/properties" xmlns:ns1="http://schemas.microsoft.com/sharepoint/v3" xmlns:ns2="http://schemas.microsoft.com/sharepoint/v3/fields" xmlns:ns3="ba9988bd-10e2-4a39-8d16-ed6eb9f9083e" targetNamespace="http://schemas.microsoft.com/office/2006/metadata/properties" ma:root="true" ma:fieldsID="534764579952a550a42652e8a364ba6e" ns1:_="" ns2:_="" ns3:_="">
    <xsd:import namespace="http://schemas.microsoft.com/sharepoint/v3"/>
    <xsd:import namespace="http://schemas.microsoft.com/sharepoint/v3/fields"/>
    <xsd:import namespace="ba9988bd-10e2-4a39-8d16-ed6eb9f9083e"/>
    <xsd:element name="properties">
      <xsd:complexType>
        <xsd:sequence>
          <xsd:element name="documentManagement">
            <xsd:complexType>
              <xsd:all>
                <xsd:element ref="ns2:_Contributor" minOccurs="0"/>
                <xsd:element ref="ns1:MITRE_x0020_Sensitivity"/>
                <xsd:element ref="ns1:Release_x0020_Statement"/>
                <xsd:element ref="ns3:fiscal_year"/>
                <xsd:element ref="ns3:SharedWithUser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MITRE_x0020_Sensitivity" ma:index="10" ma:displayName="Sensitivity" ma:default="Internal MITRE Information" ma:internalName="MITRE_x0020_Sensitivity">
      <xsd:simpleType>
        <xsd:restriction base="dms:Choice">
          <xsd:enumeration value="Public Information"/>
          <xsd:enumeration value="Internal MITRE Information"/>
          <xsd:enumeration value="Sensitive Information"/>
          <xsd:enumeration value="Highly Sensitive Information"/>
        </xsd:restriction>
      </xsd:simpleType>
    </xsd:element>
    <xsd:element name="Release_x0020_Statement" ma:index="11" ma:displayName="Release Statement" ma:default="For Internal MITRE Use" ma:internalName="Release_x0020_Statement">
      <xsd:simpleType>
        <xsd:union memberTypes="dms:Text">
          <xsd:simpleType>
            <xsd:restriction base="dms:Choice">
              <xsd:enumeration value="Approved for Public Release"/>
              <xsd:enumeration value="For Internal MITRE Use"/>
              <xsd:enumeration value="For Release to All Sponsors"/>
              <xsd:enumeration value="For Limited Internal MITRE Use"/>
              <xsd:enumeration value="For Limited External Release"/>
              <xsd:enumeration value="Privileged: Sensitive Personal Information"/>
              <xsd:enumeration value="MITRE Proprietary"/>
              <xsd:enumeration value="Source Selection Sensitive"/>
              <xsd:enumeration value="Restricted: Highly Sensitive Personal Information"/>
            </xsd:restriction>
          </xsd:simpleType>
        </xsd:union>
      </xsd:simple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fields" elementFormDefault="qualified">
    <xsd:import namespace="http://schemas.microsoft.com/office/2006/documentManagement/types"/>
    <xsd:import namespace="http://schemas.microsoft.com/office/infopath/2007/PartnerControls"/>
    <xsd:element name="_Contributor" ma:index="9" nillable="true" ma:displayName="Contributor" ma:description="One or more people or organizations that contributed to this resource" ma:internalName="_Contributor">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ba9988bd-10e2-4a39-8d16-ed6eb9f9083e" elementFormDefault="qualified">
    <xsd:import namespace="http://schemas.microsoft.com/office/2006/documentManagement/types"/>
    <xsd:import namespace="http://schemas.microsoft.com/office/infopath/2007/PartnerControls"/>
    <xsd:element name="fiscal_year" ma:index="12" ma:displayName="Fiscal Year" ma:default="FY19" ma:format="Dropdown" ma:internalName="fiscal_year">
      <xsd:simpleType>
        <xsd:restriction base="dms:Choice">
          <xsd:enumeration value="FY19"/>
          <xsd:enumeration value="FY20"/>
        </xsd:restriction>
      </xsd:simpleType>
    </xsd:element>
    <xsd:element name="SharedWithUsers" ma:index="13" nillable="true" ma:displayName="Shared With" ma:descripti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ma:index="8" ma:displayName="Author"/>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4.xml><?xml version="1.0" encoding="utf-8"?>
<?mso-contentType ?>
<customXsn xmlns="http://schemas.microsoft.com/office/2006/metadata/customXsn">
  <xsnLocation/>
  <cached>True</cached>
  <openByDefault>True</openByDefault>
  <xsnScope/>
</customXsn>
</file>

<file path=customXml/itemProps1.xml><?xml version="1.0" encoding="utf-8"?>
<ds:datastoreItem xmlns:ds="http://schemas.openxmlformats.org/officeDocument/2006/customXml" ds:itemID="{40ACEDDD-DB55-4F60-A975-4A64090E8476}">
  <ds:schemaRefs>
    <ds:schemaRef ds:uri="http://schemas.microsoft.com/sharepoint/v3/contenttype/forms"/>
  </ds:schemaRefs>
</ds:datastoreItem>
</file>

<file path=customXml/itemProps2.xml><?xml version="1.0" encoding="utf-8"?>
<ds:datastoreItem xmlns:ds="http://schemas.openxmlformats.org/officeDocument/2006/customXml" ds:itemID="{B3DCC06B-20F3-4C83-960C-EC77C7277000}">
  <ds:schemaRefs>
    <ds:schemaRef ds:uri="http://schemas.microsoft.com/office/2006/metadata/properties"/>
    <ds:schemaRef ds:uri="ba9988bd-10e2-4a39-8d16-ed6eb9f9083e"/>
    <ds:schemaRef ds:uri="http://schemas.microsoft.com/sharepoint/v3"/>
    <ds:schemaRef ds:uri="http://schemas.microsoft.com/office/2006/documentManagement/types"/>
    <ds:schemaRef ds:uri="http://purl.org/dc/terms/"/>
    <ds:schemaRef ds:uri="http://schemas.openxmlformats.org/package/2006/metadata/core-properties"/>
    <ds:schemaRef ds:uri="http://purl.org/dc/dcmitype/"/>
    <ds:schemaRef ds:uri="http://schemas.microsoft.com/office/infopath/2007/PartnerControls"/>
    <ds:schemaRef ds:uri="http://purl.org/dc/elements/1.1/"/>
    <ds:schemaRef ds:uri="http://schemas.microsoft.com/sharepoint/v3/fields"/>
    <ds:schemaRef ds:uri="http://www.w3.org/XML/1998/namespace"/>
  </ds:schemaRefs>
</ds:datastoreItem>
</file>

<file path=customXml/itemProps3.xml><?xml version="1.0" encoding="utf-8"?>
<ds:datastoreItem xmlns:ds="http://schemas.openxmlformats.org/officeDocument/2006/customXml" ds:itemID="{0DC0CD24-39F3-45A8-9292-17C3EB3C3E57}">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http://schemas.microsoft.com/sharepoint/v3/fields"/>
    <ds:schemaRef ds:uri="ba9988bd-10e2-4a39-8d16-ed6eb9f9083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4.xml><?xml version="1.0" encoding="utf-8"?>
<ds:datastoreItem xmlns:ds="http://schemas.openxmlformats.org/officeDocument/2006/customXml" ds:itemID="{A45147BA-224B-4746-AADC-91BAFA62AFDD}">
  <ds:schemaRefs>
    <ds:schemaRef ds:uri="http://schemas.microsoft.com/office/2006/metadata/customXsn"/>
  </ds:schemaRefs>
</ds:datastoreItem>
</file>

<file path=docProps/app.xml><?xml version="1.0" encoding="utf-8"?>
<Properties xmlns="http://schemas.openxmlformats.org/officeDocument/2006/extended-properties" xmlns:vt="http://schemas.openxmlformats.org/officeDocument/2006/docPropsVTypes">
  <Template>Retrospect</Template>
  <TotalTime>21126</TotalTime>
  <Words>2548</Words>
  <Application>Microsoft Macintosh PowerPoint</Application>
  <PresentationFormat>Widescreen</PresentationFormat>
  <Paragraphs>332</Paragraphs>
  <Slides>38</Slides>
  <Notes>15</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38</vt:i4>
      </vt:variant>
    </vt:vector>
  </HeadingPairs>
  <TitlesOfParts>
    <vt:vector size="44" baseType="lpstr">
      <vt:lpstr>Arial</vt:lpstr>
      <vt:lpstr>Calibri</vt:lpstr>
      <vt:lpstr>Calibri Light</vt:lpstr>
      <vt:lpstr>Times New Roman</vt:lpstr>
      <vt:lpstr>Wingdings</vt:lpstr>
      <vt:lpstr>Retrospect</vt:lpstr>
      <vt:lpstr>Transitions of Care Focused Use Case Scenario (example)</vt:lpstr>
      <vt:lpstr>The Patient Story</vt:lpstr>
      <vt:lpstr>Transfer Summary Data Elements based on Existing C-CDA specifications</vt:lpstr>
      <vt:lpstr>PowerPoint Presentation</vt:lpstr>
      <vt:lpstr>High Priority C-CDA Transfer Summary Data Elements</vt:lpstr>
      <vt:lpstr>Moderate Priority C-CDA Transfer Summary Data Elements</vt:lpstr>
      <vt:lpstr>Patient </vt:lpstr>
      <vt:lpstr>Social History</vt:lpstr>
      <vt:lpstr>Medical History</vt:lpstr>
      <vt:lpstr>Current Medications</vt:lpstr>
      <vt:lpstr>Typical Healthcare Follow Up</vt:lpstr>
      <vt:lpstr>Encounter with Hospital Providers</vt:lpstr>
      <vt:lpstr>Consistency in Assessments</vt:lpstr>
      <vt:lpstr>Considerations</vt:lpstr>
      <vt:lpstr>Ms. Smith’s Concerns</vt:lpstr>
      <vt:lpstr>Ms. Smith would like…</vt:lpstr>
      <vt:lpstr>Daughter</vt:lpstr>
      <vt:lpstr>Daughters Concerns</vt:lpstr>
      <vt:lpstr>Daughter Would Like…</vt:lpstr>
      <vt:lpstr>Case Manager/ Social Worker (CM/ SW)</vt:lpstr>
      <vt:lpstr>CM/ SW Concerns</vt:lpstr>
      <vt:lpstr>CM/ SW would like…</vt:lpstr>
      <vt:lpstr>Provider Persona</vt:lpstr>
      <vt:lpstr>Provider Concerns</vt:lpstr>
      <vt:lpstr>Provider would like…</vt:lpstr>
      <vt:lpstr>Payor</vt:lpstr>
      <vt:lpstr>Payor Concerns</vt:lpstr>
      <vt:lpstr>Payor would like…</vt:lpstr>
      <vt:lpstr> Leadership</vt:lpstr>
      <vt:lpstr>Forming Groups</vt:lpstr>
      <vt:lpstr>Group Objectives</vt:lpstr>
      <vt:lpstr>Group Leader</vt:lpstr>
      <vt:lpstr>Technical Lead</vt:lpstr>
      <vt:lpstr>Clinical Lead</vt:lpstr>
      <vt:lpstr>Task - Sample Development Timeline</vt:lpstr>
      <vt:lpstr>Clinical Interdisciplinary Advisory Group</vt:lpstr>
      <vt:lpstr>PowerPoint Presentation</vt:lpstr>
      <vt:lpstr>Conferences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Rizvi, Siama</dc:creator>
  <cp:lastModifiedBy>David Hill</cp:lastModifiedBy>
  <cp:revision>130</cp:revision>
  <dcterms:created xsi:type="dcterms:W3CDTF">2019-04-30T13:12:19Z</dcterms:created>
  <dcterms:modified xsi:type="dcterms:W3CDTF">2019-06-19T12:28:02Z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0x010100823A99C636F7423283FB0D200866C61300305FB80C47976C4B916AEC60E81206C0</vt:lpwstr>
  </property>
</Properties>
</file>

<file path=docProps/thumbnail.jpeg>
</file>